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Lst>
  <p:sldSz cy="5143500" cx="9144000"/>
  <p:notesSz cx="6858000" cy="9144000"/>
  <p:embeddedFontLst>
    <p:embeddedFont>
      <p:font typeface="Caveat"/>
      <p:regular r:id="rId152"/>
      <p:bold r:id="rId153"/>
    </p:embeddedFont>
    <p:embeddedFont>
      <p:font typeface="Source Code Pro"/>
      <p:regular r:id="rId154"/>
      <p:bold r:id="rId155"/>
      <p:italic r:id="rId156"/>
      <p:boldItalic r:id="rId157"/>
    </p:embeddedFont>
    <p:embeddedFont>
      <p:font typeface="Oswald"/>
      <p:regular r:id="rId158"/>
      <p:bold r:id="rId1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820EF2-D265-4C8B-BC52-78957BF8B8DA}">
  <a:tblStyle styleId="{BF820EF2-D265-4C8B-BC52-78957BF8B8D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Oswald-bold.fntdata"/><Relationship Id="rId59" Type="http://schemas.openxmlformats.org/officeDocument/2006/relationships/slide" Target="slides/slide53.xml"/><Relationship Id="rId154" Type="http://schemas.openxmlformats.org/officeDocument/2006/relationships/font" Target="fonts/SourceCodePro-regular.fntdata"/><Relationship Id="rId58" Type="http://schemas.openxmlformats.org/officeDocument/2006/relationships/slide" Target="slides/slide52.xml"/><Relationship Id="rId153" Type="http://schemas.openxmlformats.org/officeDocument/2006/relationships/font" Target="fonts/Caveat-bold.fntdata"/><Relationship Id="rId152" Type="http://schemas.openxmlformats.org/officeDocument/2006/relationships/font" Target="fonts/Caveat-regular.fntdata"/><Relationship Id="rId151" Type="http://schemas.openxmlformats.org/officeDocument/2006/relationships/slide" Target="slides/slide145.xml"/><Relationship Id="rId158" Type="http://schemas.openxmlformats.org/officeDocument/2006/relationships/font" Target="fonts/Oswald-regular.fntdata"/><Relationship Id="rId157" Type="http://schemas.openxmlformats.org/officeDocument/2006/relationships/font" Target="fonts/SourceCodePro-boldItalic.fntdata"/><Relationship Id="rId156" Type="http://schemas.openxmlformats.org/officeDocument/2006/relationships/font" Target="fonts/SourceCodePro-italic.fntdata"/><Relationship Id="rId155" Type="http://schemas.openxmlformats.org/officeDocument/2006/relationships/font" Target="fonts/SourceCodePr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ae8d9b65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ae8d9b65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8bf67b2d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8bf67b2d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305981c7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305981c7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305981c73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305981c73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305981c73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305981c73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305981c73c_2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39" name="Google Shape;739;g1305981c73c_2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0" name="Google Shape;740;g1305981c73c_2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Follow protocol – follow the rules of the conversation</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305981c73c_2_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46" name="Google Shape;746;g1305981c73c_2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7" name="Google Shape;747;g1305981c73c_2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305981c73c_2_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64" name="Google Shape;764;g1305981c73c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5" name="Google Shape;765;g1305981c73c_2_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305981c73c_2_1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72" name="Google Shape;772;g1305981c73c_2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3" name="Google Shape;773;g1305981c73c_2_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305981c73c_2_3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80" name="Google Shape;780;g1305981c73c_2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1" name="Google Shape;781;g1305981c73c_2_3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305981c73c_2_3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89" name="Google Shape;789;g1305981c73c_2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0" name="Google Shape;790;g1305981c73c_2_3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305981c73c_2_4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796" name="Google Shape;796;g1305981c73c_2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7" name="Google Shape;797;g1305981c73c_2_4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8bf67b2d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8bf67b2d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305981c73c_3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1305981c73c_3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305981c73c_3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1305981c73c_3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305981c73c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1305981c73c_3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305981c73c_3_1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828" name="Google Shape;828;g1305981c73c_3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9" name="Google Shape;829;g1305981c73c_3_1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9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311889df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1311889df1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311889df1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g1311889df1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311889df1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311889df1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305981c73c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1305981c73c_3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305981c73c_3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1305981c73c_3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305981c73c_3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1305981c73c_3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8bf67b2d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8bf67b2d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305981c73c_3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1305981c73c_3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305981c73c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305981c73c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305981c73c_3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1305981c73c_3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311889df1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g1311889df1a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315e0b941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315e0b941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315e0b941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315e0b941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315e0b941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315e0b941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315e0b941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315e0b941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305981c73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305981c73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31618748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31618748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8bf67b2d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8bf67b2d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31618748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31618748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31618748e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31618748e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31618748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31618748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31618748e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31618748e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31618748e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31618748e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315e0b941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315e0b941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31618748e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31618748e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31618748e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31618748e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315e0b941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315e0b941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305981c73c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305981c73c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d61fd65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d61fd65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31618748e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31618748e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315e0b941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315e0b941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315e0b941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315e0b941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315e0b941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315e0b941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315e0b941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315e0b941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315e0b941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315e0b941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8bf67b2d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8bf67b2d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8bf67b2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8bf67b2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8bf67b2d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8bf67b2d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8bf67b2d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8bf67b2d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8bf67b2d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8bf67b2d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2af8cc43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2af8cc43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8bf67b2d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8bf67b2d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8bf67b2d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8bf67b2d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abaee83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abaee83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8bf67b2d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8bf67b2d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8bf67b2d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8bf67b2d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d7ad5fa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d7ad5fa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d7ad5fa4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d7ad5fa4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d7ad5fa4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d7ad5fa4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d7ad5fa4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d7ad5fa4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d7ad5fa4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d7ad5fa4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8bf67b2d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8bf67b2d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d7ad5fa4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d7ad5fa4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d7ad5fa4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d7ad5fa4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d7ad5fa4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d7ad5fa4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de707ae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de707ae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de707ae1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de707ae1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de707ae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de707ae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d7ad5fa4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d7ad5fa4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d7ad5fa4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d7ad5fa4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de70659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de70659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de70659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de70659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8bf67b2d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8bf67b2d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de70659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de70659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de706591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de706591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de706591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de706591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de706591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de706591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d7ad5fa4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d7ad5fa4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de707ae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de707ae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d7ad5fa4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d7ad5fa4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df225a168_1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df225a168_1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2df225a168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2df225a168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de707ae1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de707ae1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abaee834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abaee834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51031ffa4740515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1031ffa4740515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de707ae1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de707ae1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0071202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30071202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0071202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300712026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00712026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00712026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300712026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300712026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de707ae1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2de707ae1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f9d2f8ec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2f9d2f8ec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f9d2f8ec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2f9d2f8ec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f9d2f8ec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f9d2f8ec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8bf67b2d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8bf67b2d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f9d2f8ec0_0_3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2f9d2f8ec0_0_3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2f9d2f8ec0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2f9d2f8ec0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f9d2f8ec0_0_4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2f9d2f8ec0_0_4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f9d2f8ec0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2f9d2f8ec0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2f9d2f8ec0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2f9d2f8ec0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f9d2f8ec0_0_4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2f9d2f8ec0_0_4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f9d2f8ec0_0_4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2f9d2f8ec0_0_4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f9d2f8ec0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2f9d2f8ec0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f9d2f8ec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2f9d2f8ec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f9d2f8ec0_0_3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f9d2f8ec0_0_3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8bf67b2d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8bf67b2d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2f9d2f8ec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2f9d2f8ec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2f9d2f8ec0_0_5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2f9d2f8ec0_0_5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f9d2f8ec0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2f9d2f8ec0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de707ae1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2de707ae1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09383fc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309383f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5dc8208c4de461f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dc8208c4de461f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5dc8208c4de461f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dc8208c4de461f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5dc8208c4de461f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dc8208c4de461f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5dc8208c4de461f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dc8208c4de461f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5dc8208c4de461f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dc8208c4de461f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8bf67b2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8bf67b2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5dc8208c4de461f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dc8208c4de461f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5dc8208c4de461f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dc8208c4de461f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5dc8208c4de461f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dc8208c4de461f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5dc8208c4de461f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dc8208c4de461f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dc8208c4de461f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dc8208c4de461f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5dc8208c4de461f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dc8208c4de461f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de707ae1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2de707ae1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309383fc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309383fc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302b3db5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302b3db5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309383fc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309383fc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8bf67b2d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8bf67b2d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309383fc0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309383fc0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2de707ae1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2de707ae1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0e86282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30e86282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0e86282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30e86282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30e862822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30e862822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30e862822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30e862822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30e862822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30e862822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2de707ae1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2de707ae1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305981c7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305981c7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30e862822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30e862822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3"/>
          <p:cNvSpPr txBox="1"/>
          <p:nvPr>
            <p:ph type="title"/>
          </p:nvPr>
        </p:nvSpPr>
        <p:spPr>
          <a:xfrm>
            <a:off x="0" y="842892"/>
            <a:ext cx="8913900" cy="685800"/>
          </a:xfrm>
          <a:prstGeom prst="rect">
            <a:avLst/>
          </a:prstGeom>
          <a:solidFill>
            <a:schemeClr val="dk2"/>
          </a:solidFill>
          <a:ln>
            <a:noFill/>
          </a:ln>
        </p:spPr>
        <p:txBody>
          <a:bodyPr anchorCtr="0" anchor="ctr" bIns="45700" lIns="274300" spcFirstLastPara="1" rIns="274300" wrap="square" tIns="45700">
            <a:normAutofit/>
          </a:bodyPr>
          <a:lstStyle>
            <a:lvl1pPr lvl="0" rtl="0" algn="l">
              <a:spcBef>
                <a:spcPts val="0"/>
              </a:spcBef>
              <a:spcAft>
                <a:spcPts val="0"/>
              </a:spcAft>
              <a:buClr>
                <a:schemeClr val="lt1"/>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13"/>
          <p:cNvSpPr txBox="1"/>
          <p:nvPr>
            <p:ph idx="1" type="body"/>
          </p:nvPr>
        </p:nvSpPr>
        <p:spPr>
          <a:xfrm>
            <a:off x="1114424" y="1946671"/>
            <a:ext cx="7610400" cy="2753100"/>
          </a:xfrm>
          <a:prstGeom prst="rect">
            <a:avLst/>
          </a:prstGeom>
          <a:noFill/>
          <a:ln>
            <a:noFill/>
          </a:ln>
        </p:spPr>
        <p:txBody>
          <a:bodyPr anchorCtr="0" anchor="t" bIns="45700" lIns="91425" spcFirstLastPara="1" rIns="91425" wrap="square" tIns="45700">
            <a:normAutofit/>
          </a:bodyPr>
          <a:lstStyle>
            <a:lvl1pPr indent="-342900" lvl="0" marL="457200" rtl="0" algn="l">
              <a:spcBef>
                <a:spcPts val="2000"/>
              </a:spcBef>
              <a:spcAft>
                <a:spcPts val="0"/>
              </a:spcAft>
              <a:buSzPts val="1800"/>
              <a:buChar char="●"/>
              <a:defRPr/>
            </a:lvl1pPr>
            <a:lvl2pPr indent="-342900" lvl="1" marL="914400" rtl="0" algn="l">
              <a:spcBef>
                <a:spcPts val="1200"/>
              </a:spcBef>
              <a:spcAft>
                <a:spcPts val="0"/>
              </a:spcAft>
              <a:buSzPts val="1800"/>
              <a:buChar char="○"/>
              <a:defRPr/>
            </a:lvl2pPr>
            <a:lvl3pPr indent="-342900" lvl="2" marL="1371600" rtl="0" algn="l">
              <a:spcBef>
                <a:spcPts val="1200"/>
              </a:spcBef>
              <a:spcAft>
                <a:spcPts val="0"/>
              </a:spcAft>
              <a:buSzPts val="1800"/>
              <a:buChar char="■"/>
              <a:defRPr/>
            </a:lvl3pPr>
            <a:lvl4pPr indent="-342900" lvl="3" marL="1828800" rtl="0" algn="l">
              <a:spcBef>
                <a:spcPts val="1200"/>
              </a:spcBef>
              <a:spcAft>
                <a:spcPts val="0"/>
              </a:spcAft>
              <a:buSzPts val="1800"/>
              <a:buChar char="●"/>
              <a:defRPr/>
            </a:lvl4pPr>
            <a:lvl5pPr indent="-342900" lvl="4" marL="2286000" rtl="0" algn="l">
              <a:spcBef>
                <a:spcPts val="1200"/>
              </a:spcBef>
              <a:spcAft>
                <a:spcPts val="0"/>
              </a:spcAft>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61" name="Google Shape;61;p13"/>
          <p:cNvSpPr txBox="1"/>
          <p:nvPr>
            <p:ph idx="10" type="dt"/>
          </p:nvPr>
        </p:nvSpPr>
        <p:spPr>
          <a:xfrm>
            <a:off x="6580094" y="141194"/>
            <a:ext cx="21336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13"/>
          <p:cNvSpPr txBox="1"/>
          <p:nvPr>
            <p:ph idx="11" type="ftr"/>
          </p:nvPr>
        </p:nvSpPr>
        <p:spPr>
          <a:xfrm>
            <a:off x="1120588" y="141194"/>
            <a:ext cx="2895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13"/>
          <p:cNvSpPr txBox="1"/>
          <p:nvPr>
            <p:ph idx="12" type="sldNum"/>
          </p:nvPr>
        </p:nvSpPr>
        <p:spPr>
          <a:xfrm>
            <a:off x="8789894" y="4926806"/>
            <a:ext cx="457200" cy="273900"/>
          </a:xfrm>
          <a:prstGeom prst="rect">
            <a:avLst/>
          </a:prstGeom>
          <a:noFill/>
          <a:ln>
            <a:noFill/>
          </a:ln>
        </p:spPr>
        <p:txBody>
          <a:bodyPr anchorCtr="0" anchor="ctr" bIns="45700" lIns="91425" spcFirstLastPara="1" rIns="91425" wrap="square" tIns="45700">
            <a:normAutofit/>
          </a:bodyPr>
          <a:lstStyle>
            <a:lvl1pPr indent="0" lvl="0" marL="0" rtl="0" algn="ctr">
              <a:spcBef>
                <a:spcPts val="0"/>
              </a:spcBef>
              <a:spcAft>
                <a:spcPts val="0"/>
              </a:spcAft>
              <a:buNone/>
              <a:defRPr/>
            </a:lvl1pPr>
            <a:lvl2pPr indent="0" lvl="1" marL="0" rtl="0" algn="ctr">
              <a:spcBef>
                <a:spcPts val="0"/>
              </a:spcBef>
              <a:spcAft>
                <a:spcPts val="0"/>
              </a:spcAft>
              <a:buNone/>
              <a:defRPr/>
            </a:lvl2pPr>
            <a:lvl3pPr indent="0" lvl="2" marL="0" rtl="0" algn="ctr">
              <a:spcBef>
                <a:spcPts val="0"/>
              </a:spcBef>
              <a:spcAft>
                <a:spcPts val="0"/>
              </a:spcAft>
              <a:buNone/>
              <a:defRPr/>
            </a:lvl3pPr>
            <a:lvl4pPr indent="0" lvl="3" marL="0" rtl="0" algn="ctr">
              <a:spcBef>
                <a:spcPts val="0"/>
              </a:spcBef>
              <a:spcAft>
                <a:spcPts val="0"/>
              </a:spcAft>
              <a:buNone/>
              <a:defRPr/>
            </a:lvl4pPr>
            <a:lvl5pPr indent="0" lvl="4" marL="0" rtl="0" algn="ctr">
              <a:spcBef>
                <a:spcPts val="0"/>
              </a:spcBef>
              <a:spcAft>
                <a:spcPts val="0"/>
              </a:spcAft>
              <a:buNone/>
              <a:defRPr/>
            </a:lvl5pPr>
            <a:lvl6pPr indent="0" lvl="5" marL="0" rtl="0" algn="ctr">
              <a:spcBef>
                <a:spcPts val="0"/>
              </a:spcBef>
              <a:spcAft>
                <a:spcPts val="0"/>
              </a:spcAft>
              <a:buNone/>
              <a:defRPr/>
            </a:lvl6pPr>
            <a:lvl7pPr indent="0" lvl="6" marL="0" rtl="0" algn="ctr">
              <a:spcBef>
                <a:spcPts val="0"/>
              </a:spcBef>
              <a:spcAft>
                <a:spcPts val="0"/>
              </a:spcAft>
              <a:buNone/>
              <a:defRPr/>
            </a:lvl7pPr>
            <a:lvl8pPr indent="0" lvl="7" marL="0" rtl="0" algn="ctr">
              <a:spcBef>
                <a:spcPts val="0"/>
              </a:spcBef>
              <a:spcAft>
                <a:spcPts val="0"/>
              </a:spcAft>
              <a:buNone/>
              <a:defRPr/>
            </a:lvl8pPr>
            <a:lvl9pPr indent="0" lvl="8" marL="0" rtl="0" algn="ctr">
              <a:spcBef>
                <a:spcPts val="0"/>
              </a:spcBef>
              <a:spcAft>
                <a:spcPts val="0"/>
              </a:spcAft>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64" name="Shape 64"/>
        <p:cNvGrpSpPr/>
        <p:nvPr/>
      </p:nvGrpSpPr>
      <p:grpSpPr>
        <a:xfrm>
          <a:off x="0" y="0"/>
          <a:ext cx="0" cy="0"/>
          <a:chOff x="0" y="0"/>
          <a:chExt cx="0" cy="0"/>
        </a:xfrm>
      </p:grpSpPr>
      <p:sp>
        <p:nvSpPr>
          <p:cNvPr id="65" name="Google Shape;65;p14"/>
          <p:cNvSpPr txBox="1"/>
          <p:nvPr>
            <p:ph type="title"/>
          </p:nvPr>
        </p:nvSpPr>
        <p:spPr>
          <a:xfrm>
            <a:off x="457200" y="205978"/>
            <a:ext cx="8229600" cy="857400"/>
          </a:xfrm>
          <a:prstGeom prst="rect">
            <a:avLst/>
          </a:prstGeom>
          <a:solidFill>
            <a:schemeClr val="dk2"/>
          </a:solidFill>
          <a:ln>
            <a:noFill/>
          </a:ln>
        </p:spPr>
        <p:txBody>
          <a:bodyPr anchorCtr="0" anchor="ctr" bIns="45700" lIns="274300" spcFirstLastPara="1" rIns="274300" wrap="square" tIns="45700">
            <a:normAutofit/>
          </a:bodyPr>
          <a:lstStyle>
            <a:lvl1pPr lvl="0" rtl="0" algn="l">
              <a:spcBef>
                <a:spcPts val="0"/>
              </a:spcBef>
              <a:spcAft>
                <a:spcPts val="0"/>
              </a:spcAft>
              <a:buClr>
                <a:schemeClr val="lt1"/>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 name="Google Shape;66;p14"/>
          <p:cNvSpPr txBox="1"/>
          <p:nvPr>
            <p:ph idx="10" type="dt"/>
          </p:nvPr>
        </p:nvSpPr>
        <p:spPr>
          <a:xfrm>
            <a:off x="457200" y="4683919"/>
            <a:ext cx="2133600" cy="357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4"/>
          <p:cNvSpPr txBox="1"/>
          <p:nvPr>
            <p:ph idx="11" type="ftr"/>
          </p:nvPr>
        </p:nvSpPr>
        <p:spPr>
          <a:xfrm>
            <a:off x="3124200" y="4683919"/>
            <a:ext cx="2895600" cy="357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14"/>
          <p:cNvSpPr txBox="1"/>
          <p:nvPr>
            <p:ph idx="12" type="sldNum"/>
          </p:nvPr>
        </p:nvSpPr>
        <p:spPr>
          <a:xfrm>
            <a:off x="6553200" y="4683919"/>
            <a:ext cx="2133600" cy="357300"/>
          </a:xfrm>
          <a:prstGeom prst="rect">
            <a:avLst/>
          </a:prstGeom>
          <a:noFill/>
          <a:ln>
            <a:noFill/>
          </a:ln>
        </p:spPr>
        <p:txBody>
          <a:bodyPr anchorCtr="0" anchor="ctr" bIns="45700" lIns="91425" spcFirstLastPara="1" rIns="91425" wrap="square" tIns="45700">
            <a:normAutofit/>
          </a:bodyPr>
          <a:lstStyle>
            <a:lvl1pPr indent="0" lvl="0" marL="0" rtl="0" algn="ctr">
              <a:spcBef>
                <a:spcPts val="0"/>
              </a:spcBef>
              <a:spcAft>
                <a:spcPts val="0"/>
              </a:spcAft>
              <a:buNone/>
              <a:defRPr sz="800">
                <a:solidFill>
                  <a:srgbClr val="595959"/>
                </a:solidFill>
                <a:latin typeface="Times New Roman"/>
                <a:ea typeface="Times New Roman"/>
                <a:cs typeface="Times New Roman"/>
                <a:sym typeface="Times New Roman"/>
              </a:defRPr>
            </a:lvl1pPr>
            <a:lvl2pPr indent="0" lvl="1" marL="0" rtl="0" algn="ctr">
              <a:spcBef>
                <a:spcPts val="0"/>
              </a:spcBef>
              <a:spcAft>
                <a:spcPts val="0"/>
              </a:spcAft>
              <a:buNone/>
              <a:defRPr sz="800">
                <a:solidFill>
                  <a:srgbClr val="595959"/>
                </a:solidFill>
                <a:latin typeface="Times New Roman"/>
                <a:ea typeface="Times New Roman"/>
                <a:cs typeface="Times New Roman"/>
                <a:sym typeface="Times New Roman"/>
              </a:defRPr>
            </a:lvl2pPr>
            <a:lvl3pPr indent="0" lvl="2" marL="0" rtl="0" algn="ctr">
              <a:spcBef>
                <a:spcPts val="0"/>
              </a:spcBef>
              <a:spcAft>
                <a:spcPts val="0"/>
              </a:spcAft>
              <a:buNone/>
              <a:defRPr sz="800">
                <a:solidFill>
                  <a:srgbClr val="595959"/>
                </a:solidFill>
                <a:latin typeface="Times New Roman"/>
                <a:ea typeface="Times New Roman"/>
                <a:cs typeface="Times New Roman"/>
                <a:sym typeface="Times New Roman"/>
              </a:defRPr>
            </a:lvl3pPr>
            <a:lvl4pPr indent="0" lvl="3" marL="0" rtl="0" algn="ctr">
              <a:spcBef>
                <a:spcPts val="0"/>
              </a:spcBef>
              <a:spcAft>
                <a:spcPts val="0"/>
              </a:spcAft>
              <a:buNone/>
              <a:defRPr sz="800">
                <a:solidFill>
                  <a:srgbClr val="595959"/>
                </a:solidFill>
                <a:latin typeface="Times New Roman"/>
                <a:ea typeface="Times New Roman"/>
                <a:cs typeface="Times New Roman"/>
                <a:sym typeface="Times New Roman"/>
              </a:defRPr>
            </a:lvl4pPr>
            <a:lvl5pPr indent="0" lvl="4" marL="0" rtl="0" algn="ctr">
              <a:spcBef>
                <a:spcPts val="0"/>
              </a:spcBef>
              <a:spcAft>
                <a:spcPts val="0"/>
              </a:spcAft>
              <a:buNone/>
              <a:defRPr sz="800">
                <a:solidFill>
                  <a:srgbClr val="595959"/>
                </a:solidFill>
                <a:latin typeface="Times New Roman"/>
                <a:ea typeface="Times New Roman"/>
                <a:cs typeface="Times New Roman"/>
                <a:sym typeface="Times New Roman"/>
              </a:defRPr>
            </a:lvl5pPr>
            <a:lvl6pPr indent="0" lvl="5" marL="0" rtl="0" algn="ctr">
              <a:spcBef>
                <a:spcPts val="0"/>
              </a:spcBef>
              <a:spcAft>
                <a:spcPts val="0"/>
              </a:spcAft>
              <a:buNone/>
              <a:defRPr sz="800">
                <a:solidFill>
                  <a:srgbClr val="595959"/>
                </a:solidFill>
                <a:latin typeface="Times New Roman"/>
                <a:ea typeface="Times New Roman"/>
                <a:cs typeface="Times New Roman"/>
                <a:sym typeface="Times New Roman"/>
              </a:defRPr>
            </a:lvl6pPr>
            <a:lvl7pPr indent="0" lvl="6" marL="0" rtl="0" algn="ctr">
              <a:spcBef>
                <a:spcPts val="0"/>
              </a:spcBef>
              <a:spcAft>
                <a:spcPts val="0"/>
              </a:spcAft>
              <a:buNone/>
              <a:defRPr sz="800">
                <a:solidFill>
                  <a:srgbClr val="595959"/>
                </a:solidFill>
                <a:latin typeface="Times New Roman"/>
                <a:ea typeface="Times New Roman"/>
                <a:cs typeface="Times New Roman"/>
                <a:sym typeface="Times New Roman"/>
              </a:defRPr>
            </a:lvl7pPr>
            <a:lvl8pPr indent="0" lvl="7" marL="0" rtl="0" algn="ctr">
              <a:spcBef>
                <a:spcPts val="0"/>
              </a:spcBef>
              <a:spcAft>
                <a:spcPts val="0"/>
              </a:spcAft>
              <a:buNone/>
              <a:defRPr sz="800">
                <a:solidFill>
                  <a:srgbClr val="595959"/>
                </a:solidFill>
                <a:latin typeface="Times New Roman"/>
                <a:ea typeface="Times New Roman"/>
                <a:cs typeface="Times New Roman"/>
                <a:sym typeface="Times New Roman"/>
              </a:defRPr>
            </a:lvl8pPr>
            <a:lvl9pPr indent="0" lvl="8" marL="0" rtl="0" algn="ctr">
              <a:spcBef>
                <a:spcPts val="0"/>
              </a:spcBef>
              <a:spcAft>
                <a:spcPts val="0"/>
              </a:spcAft>
              <a:buNone/>
              <a:defRPr sz="800">
                <a:solidFill>
                  <a:srgbClr val="595959"/>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 name="Shape 69"/>
        <p:cNvGrpSpPr/>
        <p:nvPr/>
      </p:nvGrpSpPr>
      <p:grpSpPr>
        <a:xfrm>
          <a:off x="0" y="0"/>
          <a:ext cx="0" cy="0"/>
          <a:chOff x="0" y="0"/>
          <a:chExt cx="0" cy="0"/>
        </a:xfrm>
      </p:grpSpPr>
      <p:sp>
        <p:nvSpPr>
          <p:cNvPr id="70" name="Google Shape;70;p15"/>
          <p:cNvSpPr txBox="1"/>
          <p:nvPr>
            <p:ph type="title"/>
          </p:nvPr>
        </p:nvSpPr>
        <p:spPr>
          <a:xfrm>
            <a:off x="0" y="842892"/>
            <a:ext cx="8913900" cy="685800"/>
          </a:xfrm>
          <a:prstGeom prst="rect">
            <a:avLst/>
          </a:prstGeom>
          <a:solidFill>
            <a:schemeClr val="dk2"/>
          </a:solidFill>
          <a:ln>
            <a:noFill/>
          </a:ln>
        </p:spPr>
        <p:txBody>
          <a:bodyPr anchorCtr="0" anchor="ctr" bIns="45700" lIns="274300" spcFirstLastPara="1" rIns="274300" wrap="square" tIns="45700">
            <a:normAutofit/>
          </a:bodyPr>
          <a:lstStyle>
            <a:lvl1pPr lvl="0" rtl="0" algn="l">
              <a:spcBef>
                <a:spcPts val="0"/>
              </a:spcBef>
              <a:spcAft>
                <a:spcPts val="0"/>
              </a:spcAft>
              <a:buClr>
                <a:schemeClr val="lt1"/>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5"/>
          <p:cNvSpPr txBox="1"/>
          <p:nvPr>
            <p:ph idx="1" type="body"/>
          </p:nvPr>
        </p:nvSpPr>
        <p:spPr>
          <a:xfrm>
            <a:off x="1117600" y="1946672"/>
            <a:ext cx="3566100" cy="2760900"/>
          </a:xfrm>
          <a:prstGeom prst="rect">
            <a:avLst/>
          </a:prstGeom>
          <a:noFill/>
          <a:ln>
            <a:noFill/>
          </a:ln>
        </p:spPr>
        <p:txBody>
          <a:bodyPr anchorCtr="0" anchor="t" bIns="45700" lIns="91425" spcFirstLastPara="1" rIns="91425" wrap="square" tIns="45700">
            <a:normAutofit/>
          </a:bodyPr>
          <a:lstStyle>
            <a:lvl1pPr indent="-342900" lvl="0" marL="457200" rtl="0" algn="l">
              <a:spcBef>
                <a:spcPts val="2000"/>
              </a:spcBef>
              <a:spcAft>
                <a:spcPts val="0"/>
              </a:spcAft>
              <a:buSzPts val="1800"/>
              <a:buChar char="●"/>
              <a:defRPr sz="1800"/>
            </a:lvl1pPr>
            <a:lvl2pPr indent="-342900" lvl="1" marL="914400" rtl="0" algn="l">
              <a:spcBef>
                <a:spcPts val="1200"/>
              </a:spcBef>
              <a:spcAft>
                <a:spcPts val="0"/>
              </a:spcAft>
              <a:buSzPts val="1800"/>
              <a:buChar char="○"/>
              <a:defRPr sz="1800"/>
            </a:lvl2pPr>
            <a:lvl3pPr indent="-342900" lvl="2" marL="1371600" rtl="0" algn="l">
              <a:spcBef>
                <a:spcPts val="1200"/>
              </a:spcBef>
              <a:spcAft>
                <a:spcPts val="0"/>
              </a:spcAft>
              <a:buSzPts val="1800"/>
              <a:buChar char="■"/>
              <a:defRPr sz="1800"/>
            </a:lvl3pPr>
            <a:lvl4pPr indent="-342900" lvl="3" marL="1828800" rtl="0" algn="l">
              <a:spcBef>
                <a:spcPts val="1200"/>
              </a:spcBef>
              <a:spcAft>
                <a:spcPts val="0"/>
              </a:spcAft>
              <a:buSzPts val="1800"/>
              <a:buChar char="●"/>
              <a:defRPr sz="1800"/>
            </a:lvl4pPr>
            <a:lvl5pPr indent="-342900" lvl="4" marL="2286000" rtl="0" algn="l">
              <a:spcBef>
                <a:spcPts val="1200"/>
              </a:spcBef>
              <a:spcAft>
                <a:spcPts val="0"/>
              </a:spcAft>
              <a:buSzPts val="1800"/>
              <a:buChar char="○"/>
              <a:defRPr sz="1800"/>
            </a:lvl5pPr>
            <a:lvl6pPr indent="-342900" lvl="5" marL="2743200" rtl="0" algn="l">
              <a:spcBef>
                <a:spcPts val="1200"/>
              </a:spcBef>
              <a:spcAft>
                <a:spcPts val="0"/>
              </a:spcAft>
              <a:buClr>
                <a:schemeClr val="dk1"/>
              </a:buClr>
              <a:buSzPts val="1800"/>
              <a:buChar char="■"/>
              <a:defRPr sz="1800"/>
            </a:lvl6pPr>
            <a:lvl7pPr indent="-342900" lvl="6" marL="3200400" rtl="0" algn="l">
              <a:spcBef>
                <a:spcPts val="1200"/>
              </a:spcBef>
              <a:spcAft>
                <a:spcPts val="0"/>
              </a:spcAft>
              <a:buClr>
                <a:schemeClr val="dk1"/>
              </a:buClr>
              <a:buSzPts val="1800"/>
              <a:buChar char="●"/>
              <a:defRPr sz="1800"/>
            </a:lvl7pPr>
            <a:lvl8pPr indent="-342900" lvl="7" marL="3657600" rtl="0" algn="l">
              <a:spcBef>
                <a:spcPts val="1200"/>
              </a:spcBef>
              <a:spcAft>
                <a:spcPts val="0"/>
              </a:spcAft>
              <a:buClr>
                <a:schemeClr val="dk1"/>
              </a:buClr>
              <a:buSzPts val="1800"/>
              <a:buChar char="○"/>
              <a:defRPr sz="1800"/>
            </a:lvl8pPr>
            <a:lvl9pPr indent="-342900" lvl="8" marL="4114800" rtl="0" algn="l">
              <a:spcBef>
                <a:spcPts val="1200"/>
              </a:spcBef>
              <a:spcAft>
                <a:spcPts val="1200"/>
              </a:spcAft>
              <a:buClr>
                <a:schemeClr val="dk1"/>
              </a:buClr>
              <a:buSzPts val="1800"/>
              <a:buChar char="■"/>
              <a:defRPr sz="1800"/>
            </a:lvl9pPr>
          </a:lstStyle>
          <a:p/>
        </p:txBody>
      </p:sp>
      <p:sp>
        <p:nvSpPr>
          <p:cNvPr id="72" name="Google Shape;72;p15"/>
          <p:cNvSpPr txBox="1"/>
          <p:nvPr>
            <p:ph idx="2" type="body"/>
          </p:nvPr>
        </p:nvSpPr>
        <p:spPr>
          <a:xfrm>
            <a:off x="5147534" y="1946672"/>
            <a:ext cx="3566100" cy="2760900"/>
          </a:xfrm>
          <a:prstGeom prst="rect">
            <a:avLst/>
          </a:prstGeom>
          <a:noFill/>
          <a:ln>
            <a:noFill/>
          </a:ln>
        </p:spPr>
        <p:txBody>
          <a:bodyPr anchorCtr="0" anchor="t" bIns="45700" lIns="91425" spcFirstLastPara="1" rIns="91425" wrap="square" tIns="45700">
            <a:normAutofit/>
          </a:bodyPr>
          <a:lstStyle>
            <a:lvl1pPr indent="-342900" lvl="0" marL="457200" rtl="0" algn="l">
              <a:spcBef>
                <a:spcPts val="2000"/>
              </a:spcBef>
              <a:spcAft>
                <a:spcPts val="0"/>
              </a:spcAft>
              <a:buSzPts val="1800"/>
              <a:buChar char="●"/>
              <a:defRPr sz="1800"/>
            </a:lvl1pPr>
            <a:lvl2pPr indent="-342900" lvl="1" marL="914400" rtl="0" algn="l">
              <a:spcBef>
                <a:spcPts val="1200"/>
              </a:spcBef>
              <a:spcAft>
                <a:spcPts val="0"/>
              </a:spcAft>
              <a:buSzPts val="1800"/>
              <a:buChar char="○"/>
              <a:defRPr sz="1800"/>
            </a:lvl2pPr>
            <a:lvl3pPr indent="-342900" lvl="2" marL="1371600" rtl="0" algn="l">
              <a:spcBef>
                <a:spcPts val="1200"/>
              </a:spcBef>
              <a:spcAft>
                <a:spcPts val="0"/>
              </a:spcAft>
              <a:buSzPts val="1800"/>
              <a:buChar char="■"/>
              <a:defRPr sz="1800"/>
            </a:lvl3pPr>
            <a:lvl4pPr indent="-342900" lvl="3" marL="1828800" rtl="0" algn="l">
              <a:spcBef>
                <a:spcPts val="1200"/>
              </a:spcBef>
              <a:spcAft>
                <a:spcPts val="0"/>
              </a:spcAft>
              <a:buSzPts val="1800"/>
              <a:buChar char="●"/>
              <a:defRPr sz="1800"/>
            </a:lvl4pPr>
            <a:lvl5pPr indent="-342900" lvl="4" marL="2286000" rtl="0" algn="l">
              <a:spcBef>
                <a:spcPts val="1200"/>
              </a:spcBef>
              <a:spcAft>
                <a:spcPts val="0"/>
              </a:spcAft>
              <a:buSzPts val="1800"/>
              <a:buChar char="○"/>
              <a:defRPr sz="1800"/>
            </a:lvl5pPr>
            <a:lvl6pPr indent="-342900" lvl="5" marL="2743200" rtl="0" algn="l">
              <a:spcBef>
                <a:spcPts val="1200"/>
              </a:spcBef>
              <a:spcAft>
                <a:spcPts val="0"/>
              </a:spcAft>
              <a:buClr>
                <a:schemeClr val="dk1"/>
              </a:buClr>
              <a:buSzPts val="1800"/>
              <a:buChar char="■"/>
              <a:defRPr sz="1800"/>
            </a:lvl6pPr>
            <a:lvl7pPr indent="-342900" lvl="6" marL="3200400" rtl="0" algn="l">
              <a:spcBef>
                <a:spcPts val="1200"/>
              </a:spcBef>
              <a:spcAft>
                <a:spcPts val="0"/>
              </a:spcAft>
              <a:buClr>
                <a:schemeClr val="dk1"/>
              </a:buClr>
              <a:buSzPts val="1800"/>
              <a:buChar char="●"/>
              <a:defRPr sz="1800"/>
            </a:lvl7pPr>
            <a:lvl8pPr indent="-342900" lvl="7" marL="3657600" rtl="0" algn="l">
              <a:spcBef>
                <a:spcPts val="1200"/>
              </a:spcBef>
              <a:spcAft>
                <a:spcPts val="0"/>
              </a:spcAft>
              <a:buClr>
                <a:schemeClr val="dk1"/>
              </a:buClr>
              <a:buSzPts val="1800"/>
              <a:buChar char="○"/>
              <a:defRPr sz="1800"/>
            </a:lvl8pPr>
            <a:lvl9pPr indent="-342900" lvl="8" marL="4114800" rtl="0" algn="l">
              <a:spcBef>
                <a:spcPts val="1200"/>
              </a:spcBef>
              <a:spcAft>
                <a:spcPts val="1200"/>
              </a:spcAft>
              <a:buClr>
                <a:schemeClr val="dk1"/>
              </a:buClr>
              <a:buSzPts val="1800"/>
              <a:buChar char="■"/>
              <a:defRPr sz="1800"/>
            </a:lvl9pPr>
          </a:lstStyle>
          <a:p/>
        </p:txBody>
      </p:sp>
      <p:sp>
        <p:nvSpPr>
          <p:cNvPr id="73" name="Google Shape;73;p15"/>
          <p:cNvSpPr txBox="1"/>
          <p:nvPr>
            <p:ph idx="10" type="dt"/>
          </p:nvPr>
        </p:nvSpPr>
        <p:spPr>
          <a:xfrm>
            <a:off x="6580094" y="141194"/>
            <a:ext cx="21336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5"/>
          <p:cNvSpPr txBox="1"/>
          <p:nvPr>
            <p:ph idx="11" type="ftr"/>
          </p:nvPr>
        </p:nvSpPr>
        <p:spPr>
          <a:xfrm>
            <a:off x="1120588" y="141194"/>
            <a:ext cx="2895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5"/>
          <p:cNvSpPr txBox="1"/>
          <p:nvPr>
            <p:ph idx="12" type="sldNum"/>
          </p:nvPr>
        </p:nvSpPr>
        <p:spPr>
          <a:xfrm>
            <a:off x="8789894" y="4926806"/>
            <a:ext cx="457200" cy="273900"/>
          </a:xfrm>
          <a:prstGeom prst="rect">
            <a:avLst/>
          </a:prstGeom>
          <a:noFill/>
          <a:ln>
            <a:noFill/>
          </a:ln>
        </p:spPr>
        <p:txBody>
          <a:bodyPr anchorCtr="0" anchor="ctr" bIns="45700" lIns="91425" spcFirstLastPara="1" rIns="91425" wrap="square" tIns="45700">
            <a:normAutofit/>
          </a:bodyPr>
          <a:lstStyle>
            <a:lvl1pPr indent="0" lvl="0" marL="0" rtl="0" algn="ctr">
              <a:spcBef>
                <a:spcPts val="0"/>
              </a:spcBef>
              <a:spcAft>
                <a:spcPts val="0"/>
              </a:spcAft>
              <a:buNone/>
              <a:defRPr/>
            </a:lvl1pPr>
            <a:lvl2pPr indent="0" lvl="1" marL="0" rtl="0" algn="ctr">
              <a:spcBef>
                <a:spcPts val="0"/>
              </a:spcBef>
              <a:spcAft>
                <a:spcPts val="0"/>
              </a:spcAft>
              <a:buNone/>
              <a:defRPr/>
            </a:lvl2pPr>
            <a:lvl3pPr indent="0" lvl="2" marL="0" rtl="0" algn="ctr">
              <a:spcBef>
                <a:spcPts val="0"/>
              </a:spcBef>
              <a:spcAft>
                <a:spcPts val="0"/>
              </a:spcAft>
              <a:buNone/>
              <a:defRPr/>
            </a:lvl3pPr>
            <a:lvl4pPr indent="0" lvl="3" marL="0" rtl="0" algn="ctr">
              <a:spcBef>
                <a:spcPts val="0"/>
              </a:spcBef>
              <a:spcAft>
                <a:spcPts val="0"/>
              </a:spcAft>
              <a:buNone/>
              <a:defRPr/>
            </a:lvl4pPr>
            <a:lvl5pPr indent="0" lvl="4" marL="0" rtl="0" algn="ctr">
              <a:spcBef>
                <a:spcPts val="0"/>
              </a:spcBef>
              <a:spcAft>
                <a:spcPts val="0"/>
              </a:spcAft>
              <a:buNone/>
              <a:defRPr/>
            </a:lvl5pPr>
            <a:lvl6pPr indent="0" lvl="5" marL="0" rtl="0" algn="ctr">
              <a:spcBef>
                <a:spcPts val="0"/>
              </a:spcBef>
              <a:spcAft>
                <a:spcPts val="0"/>
              </a:spcAft>
              <a:buNone/>
              <a:defRPr/>
            </a:lvl6pPr>
            <a:lvl7pPr indent="0" lvl="6" marL="0" rtl="0" algn="ctr">
              <a:spcBef>
                <a:spcPts val="0"/>
              </a:spcBef>
              <a:spcAft>
                <a:spcPts val="0"/>
              </a:spcAft>
              <a:buNone/>
              <a:defRPr/>
            </a:lvl7pPr>
            <a:lvl8pPr indent="0" lvl="7" marL="0" rtl="0" algn="ctr">
              <a:spcBef>
                <a:spcPts val="0"/>
              </a:spcBef>
              <a:spcAft>
                <a:spcPts val="0"/>
              </a:spcAft>
              <a:buNone/>
              <a:defRPr/>
            </a:lvl8pPr>
            <a:lvl9pPr indent="0" lvl="8" marL="0" rtl="0" algn="ctr">
              <a:spcBef>
                <a:spcPts val="0"/>
              </a:spcBef>
              <a:spcAft>
                <a:spcPts val="0"/>
              </a:spcAft>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hyperlink" Target="http://www.youtube.com/watch?v=1JZG9x_VOwA"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gif"/><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hyperlink" Target="http://www.rfc-editor.org/" TargetMode="External"/><Relationship Id="rId4" Type="http://schemas.openxmlformats.org/officeDocument/2006/relationships/hyperlink" Target="http://bpastudio.csudh.edu/fac/lpress/netapps/hout/Webhist.ht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hyperlink" Target="https://mqtt.org/" TargetMode="External"/><Relationship Id="rId4" Type="http://schemas.openxmlformats.org/officeDocument/2006/relationships/hyperlink" Target="https://mqtt.org/" TargetMode="External"/><Relationship Id="rId5" Type="http://schemas.openxmlformats.org/officeDocument/2006/relationships/hyperlink" Target="https://youtu.be/z4r4hIZcp40"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6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5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5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5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64.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62.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71.png"/><Relationship Id="rId4" Type="http://schemas.openxmlformats.org/officeDocument/2006/relationships/hyperlink" Target="https://mqtt.org/use-cases/#automotive"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7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super.abril.com.br/historia/o-outro-inventor-do-radio/" TargetMode="External"/><Relationship Id="rId4" Type="http://schemas.openxmlformats.org/officeDocument/2006/relationships/hyperlink" Target="https://en.wikipedia.org/wiki/Reginald_Fessenden" TargetMode="External"/><Relationship Id="rId5" Type="http://schemas.openxmlformats.org/officeDocument/2006/relationships/image" Target="../media/image60.png"/><Relationship Id="rId6" Type="http://schemas.openxmlformats.org/officeDocument/2006/relationships/image" Target="../media/image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58.png"/><Relationship Id="rId4" Type="http://schemas.openxmlformats.org/officeDocument/2006/relationships/hyperlink" Target="https://www.physics-and-radio-electronics.com/blog/amplitude-modulation/"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69.png"/><Relationship Id="rId4" Type="http://schemas.openxmlformats.org/officeDocument/2006/relationships/hyperlink" Target="https://www.physics-and-radio-electronics.com/blog/frequency-modulation/"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hyperlink" Target="https://study-ccna.com/osi-tcp-ip-model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6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hyperlink" Target="https://www.computernetworkingnotes.com/ccna-study-guide/data-encapsulation-and-de-encapsulation-explained.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45.png"/><Relationship Id="rId4" Type="http://schemas.openxmlformats.org/officeDocument/2006/relationships/hyperlink" Target="https://www.chromium.org/chromium-os/hoho/"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2.png"/><Relationship Id="rId4" Type="http://schemas.openxmlformats.org/officeDocument/2006/relationships/hyperlink" Target="https://ccm.net/contents/834-wpan-wireless-personal-area-network"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9.png"/><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www.gearbrain.com/how-do-bluetooth-devices-work-2645015200.html" TargetMode="External"/><Relationship Id="rId4" Type="http://schemas.openxmlformats.org/officeDocument/2006/relationships/hyperlink" Target="https://ecomputernotes.com/computernetworkingnotes/communication-networks/bluetooth" TargetMode="External"/><Relationship Id="rId5" Type="http://schemas.openxmlformats.org/officeDocument/2006/relationships/hyperlink" Target="https://www.creativebloq.com/news/bluetooth-logo-secret"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46.png"/><Relationship Id="rId4" Type="http://schemas.openxmlformats.org/officeDocument/2006/relationships/image" Target="../media/image5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5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5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0" y="0"/>
            <a:ext cx="2294700" cy="32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t/>
            </a:r>
            <a:endParaRPr sz="2800"/>
          </a:p>
          <a:p>
            <a:pPr indent="0" lvl="0" marL="0" rtl="0" algn="l">
              <a:spcBef>
                <a:spcPts val="0"/>
              </a:spcBef>
              <a:spcAft>
                <a:spcPts val="0"/>
              </a:spcAft>
              <a:buSzPts val="990"/>
              <a:buNone/>
            </a:pPr>
            <a:r>
              <a:rPr lang="en" sz="2800"/>
              <a:t>Introduction to mobile networks</a:t>
            </a:r>
            <a:endParaRPr sz="2800"/>
          </a:p>
          <a:p>
            <a:pPr indent="0" lvl="0" marL="0" rtl="0" algn="l">
              <a:spcBef>
                <a:spcPts val="0"/>
              </a:spcBef>
              <a:spcAft>
                <a:spcPts val="0"/>
              </a:spcAft>
              <a:buSzPts val="990"/>
              <a:buNone/>
            </a:pPr>
            <a:r>
              <a:t/>
            </a:r>
            <a:endParaRPr sz="2800"/>
          </a:p>
          <a:p>
            <a:pPr indent="0" lvl="0" marL="0" rtl="0" algn="ctr">
              <a:spcBef>
                <a:spcPts val="0"/>
              </a:spcBef>
              <a:spcAft>
                <a:spcPts val="0"/>
              </a:spcAft>
              <a:buSzPts val="990"/>
              <a:buNone/>
            </a:pPr>
            <a:r>
              <a:rPr lang="en" sz="2800"/>
              <a:t>-All of these require networks</a:t>
            </a:r>
            <a:endParaRPr sz="2800"/>
          </a:p>
          <a:p>
            <a:pPr indent="0" lvl="0" marL="0" rtl="0" algn="l">
              <a:spcBef>
                <a:spcPts val="0"/>
              </a:spcBef>
              <a:spcAft>
                <a:spcPts val="0"/>
              </a:spcAft>
              <a:buSzPts val="990"/>
              <a:buNone/>
            </a:pPr>
            <a:r>
              <a:t/>
            </a:r>
            <a:endParaRPr sz="2800"/>
          </a:p>
        </p:txBody>
      </p:sp>
      <p:pic>
        <p:nvPicPr>
          <p:cNvPr descr="For most of us, a mobile phone is a part of our lives, but I am sure your curious minds have always been struck by such questions as to how a mobile phone makes a call, and why there are different generations of mobile communications. Let’s explore the technology behind mobile communications.&#10;&#10;Be a Learn Engineering supporter or contributor : https://www.youtube.com/channel/UCqZQJ4600a9wIfMPbYc60OQ/join&#10;instagram : https://www.instagram.com/sabinzmathew/&#10;Twitter : https://twitter.com/sabinsmathew&#10;Telegram : https://t.me/sabinmathew" id="81" name="Google Shape;81;p16" title="How does your mobile phone work? | ICT #1">
            <a:hlinkClick r:id="rId3"/>
          </p:cNvPr>
          <p:cNvPicPr preferRelativeResize="0"/>
          <p:nvPr/>
        </p:nvPicPr>
        <p:blipFill>
          <a:blip r:embed="rId4">
            <a:alphaModFix/>
          </a:blip>
          <a:stretch>
            <a:fillRect/>
          </a:stretch>
        </p:blipFill>
        <p:spPr>
          <a:xfrm>
            <a:off x="2294700" y="0"/>
            <a:ext cx="6858000" cy="5143500"/>
          </a:xfrm>
          <a:prstGeom prst="rect">
            <a:avLst/>
          </a:prstGeom>
          <a:noFill/>
          <a:ln>
            <a:noFill/>
          </a:ln>
        </p:spPr>
      </p:pic>
      <p:sp>
        <p:nvSpPr>
          <p:cNvPr id="82" name="Google Shape;82;p16"/>
          <p:cNvSpPr txBox="1"/>
          <p:nvPr/>
        </p:nvSpPr>
        <p:spPr>
          <a:xfrm>
            <a:off x="0" y="4453375"/>
            <a:ext cx="2294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Source Code Pro"/>
                <a:ea typeface="Source Code Pro"/>
                <a:cs typeface="Source Code Pro"/>
                <a:sym typeface="Source Code Pro"/>
              </a:rPr>
              <a:t>Source: https://www.youtube.com/watch?v=1JZG9x_VOwA&amp;t=4s</a:t>
            </a:r>
            <a:endParaRPr sz="900">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15437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Switches - </a:t>
            </a:r>
            <a:endParaRPr/>
          </a:p>
        </p:txBody>
      </p:sp>
      <p:sp>
        <p:nvSpPr>
          <p:cNvPr id="137" name="Google Shape;137;p25"/>
          <p:cNvSpPr txBox="1"/>
          <p:nvPr>
            <p:ph idx="1" type="body"/>
          </p:nvPr>
        </p:nvSpPr>
        <p:spPr>
          <a:xfrm>
            <a:off x="311700" y="1183350"/>
            <a:ext cx="4349700" cy="3880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 switch is a network device which directs traffic only to its intended destination(s) rather than to all devices on the network.</a:t>
            </a:r>
            <a:endParaRPr/>
          </a:p>
          <a:p>
            <a:pPr indent="-342900" lvl="0" marL="457200" rtl="0" algn="l">
              <a:spcBef>
                <a:spcPts val="1200"/>
              </a:spcBef>
              <a:spcAft>
                <a:spcPts val="0"/>
              </a:spcAft>
              <a:buSzPts val="1800"/>
              <a:buChar char="●"/>
            </a:pPr>
            <a:r>
              <a:rPr lang="en"/>
              <a:t>sometimes referred to as an “intelligent hub”</a:t>
            </a:r>
            <a:endParaRPr/>
          </a:p>
          <a:p>
            <a:pPr indent="-342900" lvl="0" marL="457200" rtl="0" algn="l">
              <a:spcBef>
                <a:spcPts val="0"/>
              </a:spcBef>
              <a:spcAft>
                <a:spcPts val="0"/>
              </a:spcAft>
              <a:buSzPts val="1800"/>
              <a:buChar char="●"/>
            </a:pPr>
            <a:r>
              <a:rPr lang="en"/>
              <a:t>Provide a dedicated connection between individual devices</a:t>
            </a:r>
            <a:endParaRPr/>
          </a:p>
          <a:p>
            <a:pPr indent="-342900" lvl="0" marL="457200" rtl="0" algn="l">
              <a:spcBef>
                <a:spcPts val="0"/>
              </a:spcBef>
              <a:spcAft>
                <a:spcPts val="0"/>
              </a:spcAft>
              <a:buSzPts val="1800"/>
              <a:buChar char="●"/>
            </a:pPr>
            <a:r>
              <a:rPr lang="en"/>
              <a:t>multiple devices can send data at once</a:t>
            </a:r>
            <a:endParaRPr/>
          </a:p>
        </p:txBody>
      </p:sp>
      <p:pic>
        <p:nvPicPr>
          <p:cNvPr id="138" name="Google Shape;138;p25"/>
          <p:cNvPicPr preferRelativeResize="0"/>
          <p:nvPr/>
        </p:nvPicPr>
        <p:blipFill>
          <a:blip r:embed="rId3">
            <a:alphaModFix/>
          </a:blip>
          <a:stretch>
            <a:fillRect/>
          </a:stretch>
        </p:blipFill>
        <p:spPr>
          <a:xfrm>
            <a:off x="4661400" y="1262324"/>
            <a:ext cx="4303625" cy="3227725"/>
          </a:xfrm>
          <a:prstGeom prst="rect">
            <a:avLst/>
          </a:prstGeom>
          <a:noFill/>
          <a:ln>
            <a:noFill/>
          </a:ln>
        </p:spPr>
      </p:pic>
      <p:pic>
        <p:nvPicPr>
          <p:cNvPr id="139" name="Google Shape;139;p25"/>
          <p:cNvPicPr preferRelativeResize="0"/>
          <p:nvPr/>
        </p:nvPicPr>
        <p:blipFill>
          <a:blip r:embed="rId4">
            <a:alphaModFix/>
          </a:blip>
          <a:stretch>
            <a:fillRect/>
          </a:stretch>
        </p:blipFill>
        <p:spPr>
          <a:xfrm>
            <a:off x="4661400" y="648100"/>
            <a:ext cx="4303625" cy="168976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5"/>
          <p:cNvSpPr txBox="1"/>
          <p:nvPr>
            <p:ph type="title"/>
          </p:nvPr>
        </p:nvSpPr>
        <p:spPr>
          <a:xfrm>
            <a:off x="108650" y="229600"/>
            <a:ext cx="2145600" cy="1717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DF308E"/>
                </a:solidFill>
              </a:rPr>
              <a:t>Client-server model</a:t>
            </a:r>
            <a:endParaRPr>
              <a:solidFill>
                <a:srgbClr val="DF308E"/>
              </a:solidFill>
            </a:endParaRPr>
          </a:p>
        </p:txBody>
      </p:sp>
      <p:sp>
        <p:nvSpPr>
          <p:cNvPr id="720" name="Google Shape;720;p115"/>
          <p:cNvSpPr txBox="1"/>
          <p:nvPr>
            <p:ph idx="1" type="body"/>
          </p:nvPr>
        </p:nvSpPr>
        <p:spPr>
          <a:xfrm>
            <a:off x="311700" y="2571750"/>
            <a:ext cx="8520600" cy="25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make any use of the Internet, application programs should </a:t>
            </a:r>
            <a:r>
              <a:rPr lang="en" u="sng"/>
              <a:t>run on the two endpoints</a:t>
            </a:r>
            <a:r>
              <a:rPr lang="en"/>
              <a:t> of a network connection.</a:t>
            </a:r>
            <a:endParaRPr/>
          </a:p>
          <a:p>
            <a:pPr indent="0" lvl="0" marL="0" rtl="0" algn="l">
              <a:spcBef>
                <a:spcPts val="1200"/>
              </a:spcBef>
              <a:spcAft>
                <a:spcPts val="0"/>
              </a:spcAft>
              <a:buNone/>
            </a:pPr>
            <a:r>
              <a:rPr lang="en"/>
              <a:t>The applications are the entities that communicate with each other to exchange services</a:t>
            </a:r>
            <a:endParaRPr/>
          </a:p>
          <a:p>
            <a:pPr indent="0" lvl="0" marL="0" rtl="0" algn="l">
              <a:spcBef>
                <a:spcPts val="1200"/>
              </a:spcBef>
              <a:spcAft>
                <a:spcPts val="0"/>
              </a:spcAft>
              <a:buNone/>
            </a:pPr>
            <a:r>
              <a:rPr lang="en">
                <a:solidFill>
                  <a:srgbClr val="DF308E"/>
                </a:solidFill>
              </a:rPr>
              <a:t>“Client”</a:t>
            </a:r>
            <a:r>
              <a:rPr lang="en"/>
              <a:t> applications </a:t>
            </a:r>
            <a:r>
              <a:rPr lang="en" u="sng"/>
              <a:t>request</a:t>
            </a:r>
            <a:r>
              <a:rPr lang="en"/>
              <a:t> service</a:t>
            </a:r>
            <a:endParaRPr/>
          </a:p>
          <a:p>
            <a:pPr indent="0" lvl="0" marL="0" rtl="0" algn="l">
              <a:spcBef>
                <a:spcPts val="1200"/>
              </a:spcBef>
              <a:spcAft>
                <a:spcPts val="1200"/>
              </a:spcAft>
              <a:buNone/>
            </a:pPr>
            <a:r>
              <a:rPr lang="en">
                <a:solidFill>
                  <a:srgbClr val="DF308E"/>
                </a:solidFill>
              </a:rPr>
              <a:t>“Server” </a:t>
            </a:r>
            <a:r>
              <a:rPr lang="en"/>
              <a:t>applications </a:t>
            </a:r>
            <a:r>
              <a:rPr lang="en" u="sng"/>
              <a:t>provide </a:t>
            </a:r>
            <a:r>
              <a:rPr lang="en"/>
              <a:t>service.</a:t>
            </a:r>
            <a:endParaRPr/>
          </a:p>
        </p:txBody>
      </p:sp>
      <p:pic>
        <p:nvPicPr>
          <p:cNvPr id="721" name="Google Shape;721;p115"/>
          <p:cNvPicPr preferRelativeResize="0"/>
          <p:nvPr/>
        </p:nvPicPr>
        <p:blipFill rotWithShape="1">
          <a:blip r:embed="rId3">
            <a:alphaModFix/>
          </a:blip>
          <a:srcRect b="0" l="0" r="0" t="0"/>
          <a:stretch/>
        </p:blipFill>
        <p:spPr>
          <a:xfrm>
            <a:off x="2529375" y="137775"/>
            <a:ext cx="6302925" cy="23773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6"/>
          <p:cNvSpPr txBox="1"/>
          <p:nvPr>
            <p:ph type="title"/>
          </p:nvPr>
        </p:nvSpPr>
        <p:spPr>
          <a:xfrm>
            <a:off x="82075" y="0"/>
            <a:ext cx="8520600" cy="627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DF308E"/>
                </a:solidFill>
              </a:rPr>
              <a:t>Client-server model</a:t>
            </a:r>
            <a:endParaRPr>
              <a:solidFill>
                <a:srgbClr val="DF308E"/>
              </a:solidFill>
            </a:endParaRPr>
          </a:p>
        </p:txBody>
      </p:sp>
      <p:sp>
        <p:nvSpPr>
          <p:cNvPr id="727" name="Google Shape;727;p116"/>
          <p:cNvSpPr txBox="1"/>
          <p:nvPr>
            <p:ph idx="1" type="body"/>
          </p:nvPr>
        </p:nvSpPr>
        <p:spPr>
          <a:xfrm>
            <a:off x="82075" y="485275"/>
            <a:ext cx="4923900" cy="455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70"/>
              <a:buNone/>
            </a:pPr>
            <a:r>
              <a:rPr b="1" lang="en" sz="1760">
                <a:solidFill>
                  <a:srgbClr val="DF308E"/>
                </a:solidFill>
              </a:rPr>
              <a:t>Servers</a:t>
            </a:r>
            <a:endParaRPr b="1" sz="1760">
              <a:solidFill>
                <a:srgbClr val="DF308E"/>
              </a:solidFill>
            </a:endParaRPr>
          </a:p>
          <a:p>
            <a:pPr indent="-340360" lvl="0" marL="457200" rtl="0" algn="l">
              <a:lnSpc>
                <a:spcPct val="100000"/>
              </a:lnSpc>
              <a:spcBef>
                <a:spcPts val="1200"/>
              </a:spcBef>
              <a:spcAft>
                <a:spcPts val="0"/>
              </a:spcAft>
              <a:buSzPts val="1760"/>
              <a:buChar char="●"/>
            </a:pPr>
            <a:r>
              <a:rPr lang="en" sz="1760"/>
              <a:t>Run all the time (i.e. infinite)</a:t>
            </a:r>
            <a:endParaRPr sz="1760"/>
          </a:p>
          <a:p>
            <a:pPr indent="-340360" lvl="0" marL="457200" rtl="0" algn="l">
              <a:lnSpc>
                <a:spcPct val="100000"/>
              </a:lnSpc>
              <a:spcBef>
                <a:spcPts val="0"/>
              </a:spcBef>
              <a:spcAft>
                <a:spcPts val="0"/>
              </a:spcAft>
              <a:buSzPts val="1760"/>
              <a:buChar char="●"/>
            </a:pPr>
            <a:r>
              <a:rPr lang="en" sz="1760"/>
              <a:t>Provide service to any client</a:t>
            </a:r>
            <a:endParaRPr sz="1760"/>
          </a:p>
          <a:p>
            <a:pPr indent="-340360" lvl="0" marL="457200" rtl="0" algn="l">
              <a:lnSpc>
                <a:spcPct val="100000"/>
              </a:lnSpc>
              <a:spcBef>
                <a:spcPts val="0"/>
              </a:spcBef>
              <a:spcAft>
                <a:spcPts val="0"/>
              </a:spcAft>
              <a:buSzPts val="1760"/>
              <a:buChar char="●"/>
            </a:pPr>
            <a:r>
              <a:rPr lang="en" sz="1760"/>
              <a:t>Typically specialize in providing a certain type of service, e.g. Mail.</a:t>
            </a:r>
            <a:endParaRPr sz="1760"/>
          </a:p>
          <a:p>
            <a:pPr indent="-340360" lvl="0" marL="457200" rtl="0" algn="l">
              <a:lnSpc>
                <a:spcPct val="100000"/>
              </a:lnSpc>
              <a:spcBef>
                <a:spcPts val="0"/>
              </a:spcBef>
              <a:spcAft>
                <a:spcPts val="0"/>
              </a:spcAft>
              <a:buSzPts val="1760"/>
              <a:buChar char="●"/>
            </a:pPr>
            <a:r>
              <a:rPr lang="en" sz="1760"/>
              <a:t>Listen to a well-known port and passively open connection.</a:t>
            </a:r>
            <a:endParaRPr sz="1760"/>
          </a:p>
          <a:p>
            <a:pPr indent="0" lvl="0" marL="0" rtl="0" algn="l">
              <a:lnSpc>
                <a:spcPct val="100000"/>
              </a:lnSpc>
              <a:spcBef>
                <a:spcPts val="1200"/>
              </a:spcBef>
              <a:spcAft>
                <a:spcPts val="0"/>
              </a:spcAft>
              <a:buSzPts val="770"/>
              <a:buNone/>
            </a:pPr>
            <a:r>
              <a:rPr b="1" lang="en" sz="1760">
                <a:solidFill>
                  <a:srgbClr val="DF308E"/>
                </a:solidFill>
              </a:rPr>
              <a:t>Clients</a:t>
            </a:r>
            <a:endParaRPr b="1" sz="1760">
              <a:solidFill>
                <a:srgbClr val="DF308E"/>
              </a:solidFill>
            </a:endParaRPr>
          </a:p>
          <a:p>
            <a:pPr indent="-340360" lvl="0" marL="457200" rtl="0" algn="l">
              <a:lnSpc>
                <a:spcPct val="100000"/>
              </a:lnSpc>
              <a:spcBef>
                <a:spcPts val="1200"/>
              </a:spcBef>
              <a:spcAft>
                <a:spcPts val="0"/>
              </a:spcAft>
              <a:buSzPts val="1760"/>
              <a:buChar char="●"/>
            </a:pPr>
            <a:r>
              <a:rPr lang="en" sz="1760"/>
              <a:t>Run when needed, then terminate (i.e. finite)</a:t>
            </a:r>
            <a:endParaRPr sz="1760"/>
          </a:p>
          <a:p>
            <a:pPr indent="-340360" lvl="0" marL="457200" rtl="0" algn="l">
              <a:lnSpc>
                <a:spcPct val="100000"/>
              </a:lnSpc>
              <a:spcBef>
                <a:spcPts val="0"/>
              </a:spcBef>
              <a:spcAft>
                <a:spcPts val="0"/>
              </a:spcAft>
              <a:buSzPts val="1760"/>
              <a:buChar char="●"/>
            </a:pPr>
            <a:r>
              <a:rPr lang="en" sz="1760"/>
              <a:t>Actively Open TCP or UDP connection with Server’s socket.</a:t>
            </a:r>
            <a:endParaRPr sz="1760"/>
          </a:p>
          <a:p>
            <a:pPr indent="0" lvl="0" marL="0" rtl="0" algn="l">
              <a:lnSpc>
                <a:spcPct val="100000"/>
              </a:lnSpc>
              <a:spcBef>
                <a:spcPts val="1200"/>
              </a:spcBef>
              <a:spcAft>
                <a:spcPts val="1200"/>
              </a:spcAft>
              <a:buSzPts val="770"/>
              <a:buNone/>
            </a:pPr>
            <a:r>
              <a:t/>
            </a:r>
            <a:endParaRPr sz="1760"/>
          </a:p>
        </p:txBody>
      </p:sp>
      <p:pic>
        <p:nvPicPr>
          <p:cNvPr id="728" name="Google Shape;728;p116"/>
          <p:cNvPicPr preferRelativeResize="0"/>
          <p:nvPr/>
        </p:nvPicPr>
        <p:blipFill rotWithShape="1">
          <a:blip r:embed="rId3">
            <a:alphaModFix/>
          </a:blip>
          <a:srcRect b="0" l="0" r="0" t="0"/>
          <a:stretch/>
        </p:blipFill>
        <p:spPr>
          <a:xfrm>
            <a:off x="4925700" y="627588"/>
            <a:ext cx="4137950" cy="3735218"/>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17"/>
          <p:cNvSpPr txBox="1"/>
          <p:nvPr>
            <p:ph type="title"/>
          </p:nvPr>
        </p:nvSpPr>
        <p:spPr>
          <a:xfrm>
            <a:off x="82075" y="0"/>
            <a:ext cx="8520600" cy="627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DF308E"/>
                </a:solidFill>
              </a:rPr>
              <a:t>Client-server model - Operation Mode</a:t>
            </a:r>
            <a:endParaRPr>
              <a:solidFill>
                <a:srgbClr val="DF308E"/>
              </a:solidFill>
            </a:endParaRPr>
          </a:p>
        </p:txBody>
      </p:sp>
      <p:sp>
        <p:nvSpPr>
          <p:cNvPr id="734" name="Google Shape;734;p117"/>
          <p:cNvSpPr txBox="1"/>
          <p:nvPr>
            <p:ph idx="1" type="body"/>
          </p:nvPr>
        </p:nvSpPr>
        <p:spPr>
          <a:xfrm>
            <a:off x="172450" y="730800"/>
            <a:ext cx="8870700" cy="441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60"/>
              <a:t>Operation mode could be either </a:t>
            </a:r>
            <a:r>
              <a:rPr lang="en" sz="2060">
                <a:solidFill>
                  <a:srgbClr val="DF308E"/>
                </a:solidFill>
              </a:rPr>
              <a:t>iterative or concurrent.</a:t>
            </a:r>
            <a:endParaRPr sz="2060">
              <a:solidFill>
                <a:srgbClr val="DF308E"/>
              </a:solidFill>
            </a:endParaRPr>
          </a:p>
          <a:p>
            <a:pPr indent="0" lvl="0" marL="0" rtl="0" algn="l">
              <a:lnSpc>
                <a:spcPct val="100000"/>
              </a:lnSpc>
              <a:spcBef>
                <a:spcPts val="1200"/>
              </a:spcBef>
              <a:spcAft>
                <a:spcPts val="0"/>
              </a:spcAft>
              <a:buNone/>
            </a:pPr>
            <a:r>
              <a:rPr lang="en" sz="2060">
                <a:solidFill>
                  <a:srgbClr val="DF308E"/>
                </a:solidFill>
              </a:rPr>
              <a:t>In clients:</a:t>
            </a:r>
            <a:endParaRPr sz="2060">
              <a:solidFill>
                <a:srgbClr val="DF308E"/>
              </a:solidFill>
            </a:endParaRPr>
          </a:p>
          <a:p>
            <a:pPr indent="-359410" lvl="0" marL="457200" rtl="0" algn="l">
              <a:lnSpc>
                <a:spcPct val="100000"/>
              </a:lnSpc>
              <a:spcBef>
                <a:spcPts val="1200"/>
              </a:spcBef>
              <a:spcAft>
                <a:spcPts val="0"/>
              </a:spcAft>
              <a:buSzPts val="2060"/>
              <a:buChar char="●"/>
            </a:pPr>
            <a:r>
              <a:rPr lang="en" sz="2060"/>
              <a:t>Iterative mode: One client at-a-time in serial</a:t>
            </a:r>
            <a:endParaRPr sz="2060"/>
          </a:p>
          <a:p>
            <a:pPr indent="-359410" lvl="0" marL="457200" rtl="0" algn="l">
              <a:lnSpc>
                <a:spcPct val="100000"/>
              </a:lnSpc>
              <a:spcBef>
                <a:spcPts val="0"/>
              </a:spcBef>
              <a:spcAft>
                <a:spcPts val="0"/>
              </a:spcAft>
              <a:buSzPts val="2060"/>
              <a:buChar char="●"/>
            </a:pPr>
            <a:r>
              <a:rPr lang="en" sz="2060"/>
              <a:t>Concurrent mode: Several clients run at the same time</a:t>
            </a:r>
            <a:endParaRPr sz="2060"/>
          </a:p>
          <a:p>
            <a:pPr indent="0" lvl="0" marL="0" rtl="0" algn="l">
              <a:lnSpc>
                <a:spcPct val="100000"/>
              </a:lnSpc>
              <a:spcBef>
                <a:spcPts val="1200"/>
              </a:spcBef>
              <a:spcAft>
                <a:spcPts val="0"/>
              </a:spcAft>
              <a:buNone/>
            </a:pPr>
            <a:r>
              <a:rPr lang="en" sz="2060">
                <a:solidFill>
                  <a:srgbClr val="DF308E"/>
                </a:solidFill>
              </a:rPr>
              <a:t>In servers:</a:t>
            </a:r>
            <a:endParaRPr sz="2060">
              <a:solidFill>
                <a:srgbClr val="DF308E"/>
              </a:solidFill>
            </a:endParaRPr>
          </a:p>
          <a:p>
            <a:pPr indent="-359410" lvl="0" marL="457200" rtl="0" algn="l">
              <a:lnSpc>
                <a:spcPct val="100000"/>
              </a:lnSpc>
              <a:spcBef>
                <a:spcPts val="1200"/>
              </a:spcBef>
              <a:spcAft>
                <a:spcPts val="0"/>
              </a:spcAft>
              <a:buSzPts val="2060"/>
              <a:buChar char="●"/>
            </a:pPr>
            <a:r>
              <a:rPr lang="en" sz="2060"/>
              <a:t>Iterative mode: serve one client at-a-time (</a:t>
            </a:r>
            <a:r>
              <a:rPr lang="en" sz="2060" u="sng"/>
              <a:t>clients wait in a queue)</a:t>
            </a:r>
            <a:endParaRPr sz="2060" u="sng"/>
          </a:p>
          <a:p>
            <a:pPr indent="-359410" lvl="0" marL="457200" rtl="0" algn="l">
              <a:lnSpc>
                <a:spcPct val="100000"/>
              </a:lnSpc>
              <a:spcBef>
                <a:spcPts val="0"/>
              </a:spcBef>
              <a:spcAft>
                <a:spcPts val="0"/>
              </a:spcAft>
              <a:buSzPts val="2060"/>
              <a:buChar char="●"/>
            </a:pPr>
            <a:r>
              <a:rPr lang="en" sz="2060">
                <a:solidFill>
                  <a:srgbClr val="212529"/>
                </a:solidFill>
              </a:rPr>
              <a:t>Concurrent mode:</a:t>
            </a:r>
            <a:r>
              <a:rPr lang="en" sz="2060">
                <a:solidFill>
                  <a:srgbClr val="DF308E"/>
                </a:solidFill>
              </a:rPr>
              <a:t> </a:t>
            </a:r>
            <a:r>
              <a:rPr lang="en" sz="2060"/>
              <a:t>serve multiple clients concurrently and independently.</a:t>
            </a:r>
            <a:endParaRPr sz="2060"/>
          </a:p>
          <a:p>
            <a:pPr indent="0" lvl="0" marL="0" rtl="0" algn="l">
              <a:lnSpc>
                <a:spcPct val="100000"/>
              </a:lnSpc>
              <a:spcBef>
                <a:spcPts val="1200"/>
              </a:spcBef>
              <a:spcAft>
                <a:spcPts val="0"/>
              </a:spcAft>
              <a:buNone/>
            </a:pPr>
            <a:r>
              <a:t/>
            </a:r>
            <a:endParaRPr sz="2060"/>
          </a:p>
          <a:p>
            <a:pPr indent="0" lvl="0" marL="0" rtl="0" algn="l">
              <a:lnSpc>
                <a:spcPct val="100000"/>
              </a:lnSpc>
              <a:spcBef>
                <a:spcPts val="1200"/>
              </a:spcBef>
              <a:spcAft>
                <a:spcPts val="1200"/>
              </a:spcAft>
              <a:buSzPts val="770"/>
              <a:buNone/>
            </a:pPr>
            <a:r>
              <a:t/>
            </a:r>
            <a:endParaRPr sz="2060"/>
          </a:p>
        </p:txBody>
      </p:sp>
      <p:sp>
        <p:nvSpPr>
          <p:cNvPr id="735" name="Google Shape;735;p117"/>
          <p:cNvSpPr txBox="1"/>
          <p:nvPr/>
        </p:nvSpPr>
        <p:spPr>
          <a:xfrm>
            <a:off x="0" y="0"/>
            <a:ext cx="3000000" cy="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t> </a:t>
            </a:r>
            <a:endParaRPr/>
          </a:p>
        </p:txBody>
      </p:sp>
      <p:sp>
        <p:nvSpPr>
          <p:cNvPr id="736" name="Google Shape;736;p117"/>
          <p:cNvSpPr txBox="1"/>
          <p:nvPr/>
        </p:nvSpPr>
        <p:spPr>
          <a:xfrm>
            <a:off x="152400" y="152400"/>
            <a:ext cx="3000000" cy="5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18"/>
          <p:cNvSpPr txBox="1"/>
          <p:nvPr>
            <p:ph type="title"/>
          </p:nvPr>
        </p:nvSpPr>
        <p:spPr>
          <a:xfrm>
            <a:off x="245700" y="90628"/>
            <a:ext cx="8229600" cy="537000"/>
          </a:xfrm>
          <a:prstGeom prst="rect">
            <a:avLst/>
          </a:prstGeom>
          <a:noFill/>
          <a:ln>
            <a:noFill/>
          </a:ln>
        </p:spPr>
        <p:txBody>
          <a:bodyPr anchorCtr="0" anchor="ctr" bIns="45700" lIns="274300" spcFirstLastPara="1" rIns="274300" wrap="square" tIns="45700">
            <a:normAutofit fontScale="90000"/>
          </a:bodyPr>
          <a:lstStyle/>
          <a:p>
            <a:pPr indent="0" lvl="0" marL="0" rtl="0" algn="l">
              <a:spcBef>
                <a:spcPts val="0"/>
              </a:spcBef>
              <a:spcAft>
                <a:spcPts val="0"/>
              </a:spcAft>
              <a:buClr>
                <a:schemeClr val="lt1"/>
              </a:buClr>
              <a:buSzPct val="100000"/>
              <a:buFont typeface="Century Gothic"/>
              <a:buNone/>
            </a:pPr>
            <a:r>
              <a:rPr lang="en" sz="3600">
                <a:solidFill>
                  <a:srgbClr val="DF308E"/>
                </a:solidFill>
              </a:rPr>
              <a:t>What is a protocol?</a:t>
            </a:r>
            <a:endParaRPr>
              <a:solidFill>
                <a:srgbClr val="DF308E"/>
              </a:solidFill>
            </a:endParaRPr>
          </a:p>
        </p:txBody>
      </p:sp>
      <p:sp>
        <p:nvSpPr>
          <p:cNvPr id="743" name="Google Shape;743;p118"/>
          <p:cNvSpPr txBox="1"/>
          <p:nvPr>
            <p:ph idx="1" type="body"/>
          </p:nvPr>
        </p:nvSpPr>
        <p:spPr>
          <a:xfrm>
            <a:off x="341825" y="791050"/>
            <a:ext cx="8229600" cy="3732000"/>
          </a:xfrm>
          <a:prstGeom prst="rect">
            <a:avLst/>
          </a:prstGeom>
          <a:noFill/>
          <a:ln>
            <a:noFill/>
          </a:ln>
        </p:spPr>
        <p:txBody>
          <a:bodyPr anchorCtr="0" anchor="t" bIns="45700" lIns="91425" spcFirstLastPara="1" rIns="91425" wrap="square" tIns="45700">
            <a:normAutofit/>
          </a:bodyPr>
          <a:lstStyle/>
          <a:p>
            <a:pPr indent="-312420" lvl="0" marL="342900" rtl="0" algn="l">
              <a:lnSpc>
                <a:spcPct val="80000"/>
              </a:lnSpc>
              <a:spcBef>
                <a:spcPts val="0"/>
              </a:spcBef>
              <a:spcAft>
                <a:spcPts val="0"/>
              </a:spcAft>
              <a:buSzPts val="1900"/>
              <a:buChar char="●"/>
            </a:pPr>
            <a:r>
              <a:rPr lang="en" sz="1900"/>
              <a:t>In diplomatic circles, a protocol is the set of rules governing a conversation between people</a:t>
            </a:r>
            <a:endParaRPr sz="1900"/>
          </a:p>
          <a:p>
            <a:pPr indent="-312420" lvl="0" marL="342900" rtl="0" algn="l">
              <a:lnSpc>
                <a:spcPct val="80000"/>
              </a:lnSpc>
              <a:spcBef>
                <a:spcPts val="2000"/>
              </a:spcBef>
              <a:spcAft>
                <a:spcPts val="0"/>
              </a:spcAft>
              <a:buSzPts val="1900"/>
              <a:buChar char="●"/>
            </a:pPr>
            <a:r>
              <a:rPr lang="en" sz="1900"/>
              <a:t>We have seen that the client and server carry on a machine-to-machine conversation</a:t>
            </a:r>
            <a:endParaRPr sz="1900"/>
          </a:p>
          <a:p>
            <a:pPr indent="-312420" lvl="0" marL="342900" rtl="0" algn="l">
              <a:lnSpc>
                <a:spcPct val="80000"/>
              </a:lnSpc>
              <a:spcBef>
                <a:spcPts val="2000"/>
              </a:spcBef>
              <a:spcAft>
                <a:spcPts val="0"/>
              </a:spcAft>
              <a:buSzPts val="1900"/>
              <a:buChar char="●"/>
            </a:pPr>
            <a:r>
              <a:rPr lang="en" sz="1900"/>
              <a:t>A network protocol is the set of rules governing a conversation between a client and a server</a:t>
            </a:r>
            <a:endParaRPr sz="1900"/>
          </a:p>
          <a:p>
            <a:pPr indent="-312420" lvl="0" marL="342900" rtl="0" algn="l">
              <a:lnSpc>
                <a:spcPct val="80000"/>
              </a:lnSpc>
              <a:spcBef>
                <a:spcPts val="2000"/>
              </a:spcBef>
              <a:spcAft>
                <a:spcPts val="1200"/>
              </a:spcAft>
              <a:buSzPts val="1900"/>
              <a:buChar char="●"/>
            </a:pPr>
            <a:r>
              <a:rPr lang="en" sz="1900"/>
              <a:t>There are many protocols, HTTP is just one.</a:t>
            </a:r>
            <a:endParaRPr sz="19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19"/>
          <p:cNvSpPr txBox="1"/>
          <p:nvPr>
            <p:ph idx="4294967295" type="body"/>
          </p:nvPr>
        </p:nvSpPr>
        <p:spPr>
          <a:xfrm>
            <a:off x="543725" y="1415675"/>
            <a:ext cx="2971800" cy="2914800"/>
          </a:xfrm>
          <a:prstGeom prst="rect">
            <a:avLst/>
          </a:prstGeom>
          <a:noFill/>
          <a:ln>
            <a:noFill/>
          </a:ln>
        </p:spPr>
        <p:txBody>
          <a:bodyPr anchorCtr="0" anchor="t" bIns="45700" lIns="91425" spcFirstLastPara="1" rIns="91425" wrap="square" tIns="45700">
            <a:noAutofit/>
          </a:bodyPr>
          <a:lstStyle/>
          <a:p>
            <a:pPr indent="-227012" lvl="0" marL="227012" rtl="0" algn="l">
              <a:lnSpc>
                <a:spcPct val="90000"/>
              </a:lnSpc>
              <a:spcBef>
                <a:spcPts val="0"/>
              </a:spcBef>
              <a:spcAft>
                <a:spcPts val="0"/>
              </a:spcAft>
              <a:buSzPts val="1600"/>
              <a:buChar char="●"/>
            </a:pPr>
            <a:r>
              <a:rPr lang="en" sz="1600"/>
              <a:t>I would like to open a connection </a:t>
            </a:r>
            <a:endParaRPr/>
          </a:p>
          <a:p>
            <a:pPr indent="-227012" lvl="0" marL="227012" rtl="0" algn="l">
              <a:lnSpc>
                <a:spcPct val="90000"/>
              </a:lnSpc>
              <a:spcBef>
                <a:spcPts val="2000"/>
              </a:spcBef>
              <a:spcAft>
                <a:spcPts val="0"/>
              </a:spcAft>
              <a:buSzPts val="1600"/>
              <a:buChar char="●"/>
            </a:pPr>
            <a:r>
              <a:rPr lang="en" sz="1600"/>
              <a:t>GET &lt;file location&gt;</a:t>
            </a:r>
            <a:endParaRPr/>
          </a:p>
          <a:p>
            <a:pPr indent="0" lvl="0" marL="457200" rtl="0" algn="l">
              <a:lnSpc>
                <a:spcPct val="90000"/>
              </a:lnSpc>
              <a:spcBef>
                <a:spcPts val="2000"/>
              </a:spcBef>
              <a:spcAft>
                <a:spcPts val="0"/>
              </a:spcAft>
              <a:buNone/>
            </a:pPr>
            <a:r>
              <a:t/>
            </a:r>
            <a:endParaRPr sz="1600"/>
          </a:p>
          <a:p>
            <a:pPr indent="-227012" lvl="0" marL="227012" rtl="0" algn="l">
              <a:lnSpc>
                <a:spcPct val="90000"/>
              </a:lnSpc>
              <a:spcBef>
                <a:spcPts val="2000"/>
              </a:spcBef>
              <a:spcAft>
                <a:spcPts val="0"/>
              </a:spcAft>
              <a:buSzPts val="1600"/>
              <a:buChar char="●"/>
            </a:pPr>
            <a:r>
              <a:rPr lang="en" sz="1600"/>
              <a:t>Display response</a:t>
            </a:r>
            <a:endParaRPr/>
          </a:p>
          <a:p>
            <a:pPr indent="-227012" lvl="0" marL="227012" rtl="0" algn="l">
              <a:lnSpc>
                <a:spcPct val="90000"/>
              </a:lnSpc>
              <a:spcBef>
                <a:spcPts val="2000"/>
              </a:spcBef>
              <a:spcAft>
                <a:spcPts val="1200"/>
              </a:spcAft>
              <a:buSzPts val="1600"/>
              <a:buChar char="●"/>
            </a:pPr>
            <a:r>
              <a:rPr lang="en" sz="1600"/>
              <a:t>Close connection</a:t>
            </a:r>
            <a:endParaRPr/>
          </a:p>
        </p:txBody>
      </p:sp>
      <p:sp>
        <p:nvSpPr>
          <p:cNvPr id="750" name="Google Shape;750;p119"/>
          <p:cNvSpPr txBox="1"/>
          <p:nvPr>
            <p:ph idx="4294967295" type="body"/>
          </p:nvPr>
        </p:nvSpPr>
        <p:spPr>
          <a:xfrm>
            <a:off x="5049150" y="1162800"/>
            <a:ext cx="3709500" cy="3183300"/>
          </a:xfrm>
          <a:prstGeom prst="rect">
            <a:avLst/>
          </a:prstGeom>
          <a:noFill/>
          <a:ln>
            <a:noFill/>
          </a:ln>
        </p:spPr>
        <p:txBody>
          <a:bodyPr anchorCtr="0" anchor="t" bIns="45700" lIns="91425" spcFirstLastPara="1" rIns="91425" wrap="square" tIns="45700">
            <a:noAutofit/>
          </a:bodyPr>
          <a:lstStyle/>
          <a:p>
            <a:pPr indent="-125412" lvl="0" marL="227012" rtl="0" algn="l">
              <a:lnSpc>
                <a:spcPct val="80000"/>
              </a:lnSpc>
              <a:spcBef>
                <a:spcPts val="0"/>
              </a:spcBef>
              <a:spcAft>
                <a:spcPts val="0"/>
              </a:spcAft>
              <a:buSzPts val="1600"/>
              <a:buNone/>
            </a:pPr>
            <a:r>
              <a:t/>
            </a:r>
            <a:endParaRPr sz="1600"/>
          </a:p>
          <a:p>
            <a:pPr indent="-227012" lvl="0" marL="227012" rtl="0" algn="l">
              <a:lnSpc>
                <a:spcPct val="80000"/>
              </a:lnSpc>
              <a:spcBef>
                <a:spcPts val="2000"/>
              </a:spcBef>
              <a:spcAft>
                <a:spcPts val="0"/>
              </a:spcAft>
              <a:buSzPts val="1600"/>
              <a:buChar char="●"/>
            </a:pPr>
            <a:r>
              <a:rPr lang="en" sz="1600"/>
              <a:t>OK</a:t>
            </a:r>
            <a:endParaRPr/>
          </a:p>
          <a:p>
            <a:pPr indent="-125412" lvl="0" marL="227012" rtl="0" algn="l">
              <a:lnSpc>
                <a:spcPct val="80000"/>
              </a:lnSpc>
              <a:spcBef>
                <a:spcPts val="2000"/>
              </a:spcBef>
              <a:spcAft>
                <a:spcPts val="0"/>
              </a:spcAft>
              <a:buSzPts val="1600"/>
              <a:buNone/>
            </a:pPr>
            <a:r>
              <a:t/>
            </a:r>
            <a:endParaRPr sz="1600"/>
          </a:p>
          <a:p>
            <a:pPr indent="-227012" lvl="0" marL="227012" rtl="0" algn="l">
              <a:lnSpc>
                <a:spcPct val="80000"/>
              </a:lnSpc>
              <a:spcBef>
                <a:spcPts val="2000"/>
              </a:spcBef>
              <a:spcAft>
                <a:spcPts val="0"/>
              </a:spcAft>
              <a:buSzPts val="1600"/>
              <a:buChar char="●"/>
            </a:pPr>
            <a:r>
              <a:rPr lang="en" sz="1600"/>
              <a:t>Send page or error message</a:t>
            </a:r>
            <a:endParaRPr/>
          </a:p>
          <a:p>
            <a:pPr indent="-125412" lvl="0" marL="227012" rtl="0" algn="l">
              <a:lnSpc>
                <a:spcPct val="80000"/>
              </a:lnSpc>
              <a:spcBef>
                <a:spcPts val="2000"/>
              </a:spcBef>
              <a:spcAft>
                <a:spcPts val="0"/>
              </a:spcAft>
              <a:buSzPts val="1600"/>
              <a:buNone/>
            </a:pPr>
            <a:r>
              <a:t/>
            </a:r>
            <a:endParaRPr sz="1600"/>
          </a:p>
          <a:p>
            <a:pPr indent="-125412" lvl="0" marL="227012" rtl="0" algn="l">
              <a:lnSpc>
                <a:spcPct val="80000"/>
              </a:lnSpc>
              <a:spcBef>
                <a:spcPts val="2000"/>
              </a:spcBef>
              <a:spcAft>
                <a:spcPts val="0"/>
              </a:spcAft>
              <a:buSzPts val="1600"/>
              <a:buNone/>
            </a:pPr>
            <a:r>
              <a:t/>
            </a:r>
            <a:endParaRPr sz="1600"/>
          </a:p>
          <a:p>
            <a:pPr indent="-227012" lvl="0" marL="227012" rtl="0" algn="l">
              <a:lnSpc>
                <a:spcPct val="80000"/>
              </a:lnSpc>
              <a:spcBef>
                <a:spcPts val="2000"/>
              </a:spcBef>
              <a:spcAft>
                <a:spcPts val="1200"/>
              </a:spcAft>
              <a:buSzPts val="1600"/>
              <a:buChar char="●"/>
            </a:pPr>
            <a:r>
              <a:rPr lang="en" sz="1600"/>
              <a:t>OK</a:t>
            </a:r>
            <a:endParaRPr/>
          </a:p>
        </p:txBody>
      </p:sp>
      <p:sp>
        <p:nvSpPr>
          <p:cNvPr id="751" name="Google Shape;751;p119"/>
          <p:cNvSpPr txBox="1"/>
          <p:nvPr/>
        </p:nvSpPr>
        <p:spPr>
          <a:xfrm>
            <a:off x="685800" y="914400"/>
            <a:ext cx="888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000">
                <a:solidFill>
                  <a:schemeClr val="dk1"/>
                </a:solidFill>
                <a:latin typeface="Times New Roman"/>
                <a:ea typeface="Times New Roman"/>
                <a:cs typeface="Times New Roman"/>
                <a:sym typeface="Times New Roman"/>
              </a:rPr>
              <a:t>Client</a:t>
            </a:r>
            <a:endParaRPr/>
          </a:p>
        </p:txBody>
      </p:sp>
      <p:sp>
        <p:nvSpPr>
          <p:cNvPr id="752" name="Google Shape;752;p119"/>
          <p:cNvSpPr txBox="1"/>
          <p:nvPr/>
        </p:nvSpPr>
        <p:spPr>
          <a:xfrm>
            <a:off x="5181600" y="971550"/>
            <a:ext cx="974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000">
                <a:solidFill>
                  <a:schemeClr val="dk1"/>
                </a:solidFill>
                <a:latin typeface="Times New Roman"/>
                <a:ea typeface="Times New Roman"/>
                <a:cs typeface="Times New Roman"/>
                <a:sym typeface="Times New Roman"/>
              </a:rPr>
              <a:t>Server</a:t>
            </a:r>
            <a:endParaRPr/>
          </a:p>
        </p:txBody>
      </p:sp>
      <p:grpSp>
        <p:nvGrpSpPr>
          <p:cNvPr id="753" name="Google Shape;753;p119"/>
          <p:cNvGrpSpPr/>
          <p:nvPr/>
        </p:nvGrpSpPr>
        <p:grpSpPr>
          <a:xfrm>
            <a:off x="3352800" y="1543050"/>
            <a:ext cx="1524000" cy="2303174"/>
            <a:chOff x="3352800" y="1543050"/>
            <a:chExt cx="1524000" cy="2114556"/>
          </a:xfrm>
        </p:grpSpPr>
        <p:cxnSp>
          <p:nvCxnSpPr>
            <p:cNvPr id="754" name="Google Shape;754;p119"/>
            <p:cNvCxnSpPr/>
            <p:nvPr/>
          </p:nvCxnSpPr>
          <p:spPr>
            <a:xfrm>
              <a:off x="3429000" y="1543050"/>
              <a:ext cx="1447800" cy="171600"/>
            </a:xfrm>
            <a:prstGeom prst="straightConnector1">
              <a:avLst/>
            </a:prstGeom>
            <a:noFill/>
            <a:ln cap="flat" cmpd="sng" w="9525">
              <a:solidFill>
                <a:schemeClr val="dk1"/>
              </a:solidFill>
              <a:prstDash val="solid"/>
              <a:round/>
              <a:headEnd len="med" w="med" type="none"/>
              <a:tailEnd len="med" w="med" type="triangle"/>
            </a:ln>
          </p:spPr>
        </p:cxnSp>
        <p:cxnSp>
          <p:nvCxnSpPr>
            <p:cNvPr id="755" name="Google Shape;755;p119"/>
            <p:cNvCxnSpPr/>
            <p:nvPr/>
          </p:nvCxnSpPr>
          <p:spPr>
            <a:xfrm flipH="1">
              <a:off x="3352800" y="1885950"/>
              <a:ext cx="1447800" cy="342900"/>
            </a:xfrm>
            <a:prstGeom prst="straightConnector1">
              <a:avLst/>
            </a:prstGeom>
            <a:noFill/>
            <a:ln cap="flat" cmpd="sng" w="9525">
              <a:solidFill>
                <a:schemeClr val="dk1"/>
              </a:solidFill>
              <a:prstDash val="solid"/>
              <a:round/>
              <a:headEnd len="med" w="med" type="none"/>
              <a:tailEnd len="med" w="med" type="triangle"/>
            </a:ln>
          </p:spPr>
        </p:cxnSp>
        <p:cxnSp>
          <p:nvCxnSpPr>
            <p:cNvPr id="756" name="Google Shape;756;p119"/>
            <p:cNvCxnSpPr/>
            <p:nvPr/>
          </p:nvCxnSpPr>
          <p:spPr>
            <a:xfrm>
              <a:off x="3352800" y="2343150"/>
              <a:ext cx="1447800" cy="228600"/>
            </a:xfrm>
            <a:prstGeom prst="straightConnector1">
              <a:avLst/>
            </a:prstGeom>
            <a:noFill/>
            <a:ln cap="flat" cmpd="sng" w="9525">
              <a:solidFill>
                <a:schemeClr val="dk1"/>
              </a:solidFill>
              <a:prstDash val="solid"/>
              <a:round/>
              <a:headEnd len="med" w="med" type="none"/>
              <a:tailEnd len="med" w="med" type="triangle"/>
            </a:ln>
          </p:spPr>
        </p:cxnSp>
        <p:cxnSp>
          <p:nvCxnSpPr>
            <p:cNvPr id="757" name="Google Shape;757;p119"/>
            <p:cNvCxnSpPr/>
            <p:nvPr/>
          </p:nvCxnSpPr>
          <p:spPr>
            <a:xfrm flipH="1">
              <a:off x="3352800" y="2625329"/>
              <a:ext cx="1447800" cy="514500"/>
            </a:xfrm>
            <a:prstGeom prst="straightConnector1">
              <a:avLst/>
            </a:prstGeom>
            <a:noFill/>
            <a:ln cap="flat" cmpd="sng" w="9525">
              <a:solidFill>
                <a:schemeClr val="dk1"/>
              </a:solidFill>
              <a:prstDash val="solid"/>
              <a:round/>
              <a:headEnd len="med" w="med" type="none"/>
              <a:tailEnd len="med" w="med" type="triangle"/>
            </a:ln>
          </p:spPr>
        </p:cxnSp>
        <p:cxnSp>
          <p:nvCxnSpPr>
            <p:cNvPr id="758" name="Google Shape;758;p119"/>
            <p:cNvCxnSpPr/>
            <p:nvPr/>
          </p:nvCxnSpPr>
          <p:spPr>
            <a:xfrm>
              <a:off x="3352800" y="3429006"/>
              <a:ext cx="1447800" cy="228600"/>
            </a:xfrm>
            <a:prstGeom prst="straightConnector1">
              <a:avLst/>
            </a:prstGeom>
            <a:noFill/>
            <a:ln cap="flat" cmpd="sng" w="9525">
              <a:solidFill>
                <a:schemeClr val="dk1"/>
              </a:solidFill>
              <a:prstDash val="solid"/>
              <a:round/>
              <a:headEnd len="med" w="med" type="none"/>
              <a:tailEnd len="med" w="med" type="triangle"/>
            </a:ln>
          </p:spPr>
        </p:cxnSp>
      </p:grpSp>
      <p:sp>
        <p:nvSpPr>
          <p:cNvPr id="759" name="Google Shape;759;p119"/>
          <p:cNvSpPr txBox="1"/>
          <p:nvPr/>
        </p:nvSpPr>
        <p:spPr>
          <a:xfrm>
            <a:off x="381000" y="114300"/>
            <a:ext cx="7315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60" name="Google Shape;760;p119"/>
          <p:cNvSpPr txBox="1"/>
          <p:nvPr/>
        </p:nvSpPr>
        <p:spPr>
          <a:xfrm>
            <a:off x="332200" y="4431550"/>
            <a:ext cx="86091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800">
                <a:solidFill>
                  <a:srgbClr val="FF0000"/>
                </a:solidFill>
                <a:latin typeface="Times New Roman"/>
                <a:ea typeface="Times New Roman"/>
                <a:cs typeface="Times New Roman"/>
                <a:sym typeface="Times New Roman"/>
              </a:rPr>
              <a:t>HTTP is the set of rules governing the format and content of the conversation between a Web client and server</a:t>
            </a:r>
            <a:endParaRPr sz="1800"/>
          </a:p>
        </p:txBody>
      </p:sp>
      <p:sp>
        <p:nvSpPr>
          <p:cNvPr id="761" name="Google Shape;761;p119"/>
          <p:cNvSpPr txBox="1"/>
          <p:nvPr>
            <p:ph idx="4294967295" type="title"/>
          </p:nvPr>
        </p:nvSpPr>
        <p:spPr>
          <a:xfrm>
            <a:off x="120725" y="148650"/>
            <a:ext cx="8229600" cy="594300"/>
          </a:xfrm>
          <a:prstGeom prst="rect">
            <a:avLst/>
          </a:prstGeom>
          <a:noFill/>
          <a:ln>
            <a:noFill/>
          </a:ln>
        </p:spPr>
        <p:txBody>
          <a:bodyPr anchorCtr="0" anchor="ctr" bIns="45700" lIns="274300" spcFirstLastPara="1" rIns="274300" wrap="square" tIns="45700">
            <a:normAutofit fontScale="90000"/>
          </a:bodyPr>
          <a:lstStyle/>
          <a:p>
            <a:pPr indent="0" lvl="0" marL="0" rtl="0" algn="l">
              <a:spcBef>
                <a:spcPts val="0"/>
              </a:spcBef>
              <a:spcAft>
                <a:spcPts val="0"/>
              </a:spcAft>
              <a:buClr>
                <a:schemeClr val="lt1"/>
              </a:buClr>
              <a:buSzPct val="100000"/>
              <a:buFont typeface="Century Gothic"/>
              <a:buNone/>
            </a:pPr>
            <a:r>
              <a:rPr lang="en" sz="3600">
                <a:solidFill>
                  <a:srgbClr val="DF308E"/>
                </a:solidFill>
              </a:rPr>
              <a:t>An HTTP Conversation</a:t>
            </a:r>
            <a:endParaRPr>
              <a:solidFill>
                <a:srgbClr val="DF308E"/>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20"/>
          <p:cNvSpPr txBox="1"/>
          <p:nvPr>
            <p:ph type="title"/>
          </p:nvPr>
        </p:nvSpPr>
        <p:spPr>
          <a:xfrm>
            <a:off x="457200" y="114300"/>
            <a:ext cx="8229600" cy="594300"/>
          </a:xfrm>
          <a:prstGeom prst="rect">
            <a:avLst/>
          </a:prstGeom>
          <a:noFill/>
          <a:ln>
            <a:noFill/>
          </a:ln>
        </p:spPr>
        <p:txBody>
          <a:bodyPr anchorCtr="0" anchor="ctr" bIns="45700" lIns="274300" spcFirstLastPara="1" rIns="274300" wrap="square" tIns="45700">
            <a:normAutofit fontScale="90000"/>
          </a:bodyPr>
          <a:lstStyle/>
          <a:p>
            <a:pPr indent="0" lvl="0" marL="0" rtl="0" algn="l">
              <a:spcBef>
                <a:spcPts val="0"/>
              </a:spcBef>
              <a:spcAft>
                <a:spcPts val="0"/>
              </a:spcAft>
              <a:buClr>
                <a:schemeClr val="lt1"/>
              </a:buClr>
              <a:buSzPct val="100000"/>
              <a:buFont typeface="Century Gothic"/>
              <a:buNone/>
            </a:pPr>
            <a:r>
              <a:rPr lang="en" sz="3600">
                <a:solidFill>
                  <a:srgbClr val="DF308E"/>
                </a:solidFill>
              </a:rPr>
              <a:t>Network protocols</a:t>
            </a:r>
            <a:endParaRPr>
              <a:solidFill>
                <a:srgbClr val="DF308E"/>
              </a:solidFill>
            </a:endParaRPr>
          </a:p>
        </p:txBody>
      </p:sp>
      <p:sp>
        <p:nvSpPr>
          <p:cNvPr id="768" name="Google Shape;768;p120"/>
          <p:cNvSpPr txBox="1"/>
          <p:nvPr>
            <p:ph idx="1" type="body"/>
          </p:nvPr>
        </p:nvSpPr>
        <p:spPr>
          <a:xfrm>
            <a:off x="457200" y="1028700"/>
            <a:ext cx="8229600" cy="3394500"/>
          </a:xfrm>
          <a:prstGeom prst="rect">
            <a:avLst/>
          </a:prstGeom>
          <a:noFill/>
          <a:ln>
            <a:noFill/>
          </a:ln>
        </p:spPr>
        <p:txBody>
          <a:bodyPr anchorCtr="0" anchor="t" bIns="45700" lIns="91425" spcFirstLastPara="1" rIns="91425" wrap="square" tIns="45700">
            <a:normAutofit fontScale="70000" lnSpcReduction="20000"/>
          </a:bodyPr>
          <a:lstStyle/>
          <a:p>
            <a:pPr indent="-302895" lvl="0" marL="342900" rtl="0" algn="l">
              <a:lnSpc>
                <a:spcPct val="90000"/>
              </a:lnSpc>
              <a:spcBef>
                <a:spcPts val="0"/>
              </a:spcBef>
              <a:spcAft>
                <a:spcPts val="0"/>
              </a:spcAft>
              <a:buSzPct val="100000"/>
              <a:buChar char="●"/>
            </a:pPr>
            <a:r>
              <a:rPr lang="en" sz="2800"/>
              <a:t>The details are only important to developers.</a:t>
            </a:r>
            <a:endParaRPr/>
          </a:p>
          <a:p>
            <a:pPr indent="-302895" lvl="0" marL="342900" rtl="0" algn="l">
              <a:lnSpc>
                <a:spcPct val="90000"/>
              </a:lnSpc>
              <a:spcBef>
                <a:spcPts val="2000"/>
              </a:spcBef>
              <a:spcAft>
                <a:spcPts val="0"/>
              </a:spcAft>
              <a:buSzPct val="100000"/>
              <a:buChar char="●"/>
            </a:pPr>
            <a:r>
              <a:rPr lang="en" sz="2800"/>
              <a:t>The rules are defined by the inventor of the protocol – may be a group or a single person.</a:t>
            </a:r>
            <a:endParaRPr/>
          </a:p>
          <a:p>
            <a:pPr indent="-302895" lvl="0" marL="342900" rtl="0" algn="l">
              <a:lnSpc>
                <a:spcPct val="90000"/>
              </a:lnSpc>
              <a:spcBef>
                <a:spcPts val="2000"/>
              </a:spcBef>
              <a:spcAft>
                <a:spcPts val="0"/>
              </a:spcAft>
              <a:buSzPct val="100000"/>
              <a:buChar char="●"/>
            </a:pPr>
            <a:r>
              <a:rPr lang="en" sz="2800"/>
              <a:t>The rules must be precise and complete so programmers can write programs that work with other programs.</a:t>
            </a:r>
            <a:endParaRPr/>
          </a:p>
          <a:p>
            <a:pPr indent="-302895" lvl="0" marL="342900" rtl="0" algn="l">
              <a:lnSpc>
                <a:spcPct val="90000"/>
              </a:lnSpc>
              <a:spcBef>
                <a:spcPts val="2000"/>
              </a:spcBef>
              <a:spcAft>
                <a:spcPts val="0"/>
              </a:spcAft>
              <a:buSzPct val="100000"/>
              <a:buChar char="●"/>
            </a:pPr>
            <a:r>
              <a:rPr lang="en" sz="2800"/>
              <a:t>The rules are often published as an </a:t>
            </a:r>
            <a:r>
              <a:rPr lang="en" sz="2800" u="sng">
                <a:solidFill>
                  <a:schemeClr val="hlink"/>
                </a:solidFill>
                <a:hlinkClick r:id="rId3"/>
              </a:rPr>
              <a:t>RFC</a:t>
            </a:r>
            <a:r>
              <a:rPr lang="en" sz="2800"/>
              <a:t> along with running client and server programs.</a:t>
            </a:r>
            <a:endParaRPr/>
          </a:p>
          <a:p>
            <a:pPr indent="-302895" lvl="0" marL="342900" rtl="0" algn="l">
              <a:lnSpc>
                <a:spcPct val="90000"/>
              </a:lnSpc>
              <a:spcBef>
                <a:spcPts val="2000"/>
              </a:spcBef>
              <a:spcAft>
                <a:spcPts val="1200"/>
              </a:spcAft>
              <a:buSzPct val="100000"/>
              <a:buChar char="●"/>
            </a:pPr>
            <a:r>
              <a:rPr lang="en" sz="2800"/>
              <a:t>The HTTP protocol used for Web applications was invented by </a:t>
            </a:r>
            <a:r>
              <a:rPr lang="en" sz="2800" u="sng">
                <a:solidFill>
                  <a:schemeClr val="hlink"/>
                </a:solidFill>
                <a:hlinkClick r:id="rId4"/>
              </a:rPr>
              <a:t>Tim Berners Lee</a:t>
            </a:r>
            <a:r>
              <a:rPr lang="en" sz="2800"/>
              <a:t>.</a:t>
            </a:r>
            <a:endParaRPr/>
          </a:p>
        </p:txBody>
      </p:sp>
      <p:sp>
        <p:nvSpPr>
          <p:cNvPr id="769" name="Google Shape;769;p120"/>
          <p:cNvSpPr txBox="1"/>
          <p:nvPr/>
        </p:nvSpPr>
        <p:spPr>
          <a:xfrm>
            <a:off x="935750" y="4423206"/>
            <a:ext cx="4105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400">
                <a:solidFill>
                  <a:srgbClr val="DF308E"/>
                </a:solidFill>
                <a:latin typeface="Times New Roman"/>
                <a:ea typeface="Times New Roman"/>
                <a:cs typeface="Times New Roman"/>
                <a:sym typeface="Times New Roman"/>
              </a:rPr>
              <a:t>RFC = request for comments</a:t>
            </a:r>
            <a:endParaRPr>
              <a:solidFill>
                <a:srgbClr val="DF308E"/>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1"/>
          <p:cNvSpPr txBox="1"/>
          <p:nvPr/>
        </p:nvSpPr>
        <p:spPr>
          <a:xfrm>
            <a:off x="908325" y="3948700"/>
            <a:ext cx="7894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400">
                <a:solidFill>
                  <a:srgbClr val="DF308E"/>
                </a:solidFill>
                <a:latin typeface="Times New Roman"/>
                <a:ea typeface="Times New Roman"/>
                <a:cs typeface="Times New Roman"/>
                <a:sym typeface="Times New Roman"/>
              </a:rPr>
              <a:t>Both were invented at the same time by the same person</a:t>
            </a:r>
            <a:endParaRPr>
              <a:solidFill>
                <a:srgbClr val="DF308E"/>
              </a:solidFill>
            </a:endParaRPr>
          </a:p>
        </p:txBody>
      </p:sp>
      <p:sp>
        <p:nvSpPr>
          <p:cNvPr id="776" name="Google Shape;776;p121"/>
          <p:cNvSpPr txBox="1"/>
          <p:nvPr>
            <p:ph type="title"/>
          </p:nvPr>
        </p:nvSpPr>
        <p:spPr>
          <a:xfrm>
            <a:off x="457200" y="228600"/>
            <a:ext cx="8229600" cy="514500"/>
          </a:xfrm>
          <a:prstGeom prst="rect">
            <a:avLst/>
          </a:prstGeom>
          <a:noFill/>
          <a:ln>
            <a:noFill/>
          </a:ln>
        </p:spPr>
        <p:txBody>
          <a:bodyPr anchorCtr="0" anchor="ctr" bIns="45700" lIns="274300" spcFirstLastPara="1" rIns="274300" wrap="square" tIns="45700">
            <a:normAutofit fontScale="90000"/>
          </a:bodyPr>
          <a:lstStyle/>
          <a:p>
            <a:pPr indent="0" lvl="0" marL="0" rtl="0" algn="l">
              <a:spcBef>
                <a:spcPts val="0"/>
              </a:spcBef>
              <a:spcAft>
                <a:spcPts val="0"/>
              </a:spcAft>
              <a:buClr>
                <a:schemeClr val="lt1"/>
              </a:buClr>
              <a:buSzPct val="100000"/>
              <a:buFont typeface="Century Gothic"/>
              <a:buNone/>
            </a:pPr>
            <a:r>
              <a:rPr lang="en" sz="3600"/>
              <a:t>HTTP vs HTML</a:t>
            </a:r>
            <a:endParaRPr/>
          </a:p>
        </p:txBody>
      </p:sp>
      <p:sp>
        <p:nvSpPr>
          <p:cNvPr id="777" name="Google Shape;777;p121"/>
          <p:cNvSpPr txBox="1"/>
          <p:nvPr>
            <p:ph idx="1" type="body"/>
          </p:nvPr>
        </p:nvSpPr>
        <p:spPr>
          <a:xfrm>
            <a:off x="381000" y="1085850"/>
            <a:ext cx="8305800" cy="2798700"/>
          </a:xfrm>
          <a:prstGeom prst="rect">
            <a:avLst/>
          </a:prstGeom>
          <a:noFill/>
          <a:ln>
            <a:noFill/>
          </a:ln>
        </p:spPr>
        <p:txBody>
          <a:bodyPr anchorCtr="0" anchor="t" bIns="45700" lIns="91425" spcFirstLastPara="1" rIns="91425" wrap="square" tIns="45700">
            <a:noAutofit/>
          </a:bodyPr>
          <a:lstStyle/>
          <a:p>
            <a:pPr indent="-292100" lvl="0" marL="342900" rtl="0" algn="l">
              <a:spcBef>
                <a:spcPts val="0"/>
              </a:spcBef>
              <a:spcAft>
                <a:spcPts val="0"/>
              </a:spcAft>
              <a:buSzPts val="2000"/>
              <a:buChar char="●"/>
            </a:pPr>
            <a:r>
              <a:rPr lang="en" sz="2000">
                <a:solidFill>
                  <a:srgbClr val="000000"/>
                </a:solidFill>
              </a:rPr>
              <a:t>HTML:  hypertext</a:t>
            </a:r>
            <a:r>
              <a:rPr lang="en" sz="2000"/>
              <a:t> </a:t>
            </a:r>
            <a:r>
              <a:rPr lang="en" sz="2000">
                <a:solidFill>
                  <a:srgbClr val="DF308E"/>
                </a:solidFill>
              </a:rPr>
              <a:t>markup </a:t>
            </a:r>
            <a:r>
              <a:rPr lang="en" sz="2000" u="sng">
                <a:solidFill>
                  <a:srgbClr val="DF308E"/>
                </a:solidFill>
              </a:rPr>
              <a:t>language</a:t>
            </a:r>
            <a:endParaRPr sz="2000" u="sng">
              <a:solidFill>
                <a:srgbClr val="DF308E"/>
              </a:solidFill>
            </a:endParaRPr>
          </a:p>
          <a:p>
            <a:pPr indent="-311150" lvl="1" marL="685800" rtl="0" algn="l">
              <a:spcBef>
                <a:spcPts val="600"/>
              </a:spcBef>
              <a:spcAft>
                <a:spcPts val="0"/>
              </a:spcAft>
              <a:buClr>
                <a:srgbClr val="212529"/>
              </a:buClr>
              <a:buSzPts val="2000"/>
              <a:buChar char="○"/>
            </a:pPr>
            <a:r>
              <a:rPr lang="en" sz="2000">
                <a:solidFill>
                  <a:srgbClr val="212529"/>
                </a:solidFill>
              </a:rPr>
              <a:t>Definitions of tags that are added to Web documents to control their appearance</a:t>
            </a:r>
            <a:endParaRPr sz="2000">
              <a:solidFill>
                <a:srgbClr val="212529"/>
              </a:solidFill>
            </a:endParaRPr>
          </a:p>
          <a:p>
            <a:pPr indent="-292100" lvl="0" marL="342900" rtl="0" algn="l">
              <a:spcBef>
                <a:spcPts val="2000"/>
              </a:spcBef>
              <a:spcAft>
                <a:spcPts val="0"/>
              </a:spcAft>
              <a:buSzPts val="2000"/>
              <a:buChar char="●"/>
            </a:pPr>
            <a:r>
              <a:rPr lang="en" sz="2000">
                <a:solidFill>
                  <a:srgbClr val="212529"/>
                </a:solidFill>
              </a:rPr>
              <a:t>HTTP:  hypertext transfer </a:t>
            </a:r>
            <a:r>
              <a:rPr lang="en" sz="2000" u="sng">
                <a:solidFill>
                  <a:srgbClr val="DF308E"/>
                </a:solidFill>
              </a:rPr>
              <a:t>protocol</a:t>
            </a:r>
            <a:endParaRPr sz="2000" u="sng">
              <a:solidFill>
                <a:srgbClr val="DF308E"/>
              </a:solidFill>
            </a:endParaRPr>
          </a:p>
          <a:p>
            <a:pPr indent="-311150" lvl="1" marL="685800" rtl="0" algn="l">
              <a:spcBef>
                <a:spcPts val="600"/>
              </a:spcBef>
              <a:spcAft>
                <a:spcPts val="0"/>
              </a:spcAft>
              <a:buClr>
                <a:srgbClr val="212529"/>
              </a:buClr>
              <a:buSzPts val="2000"/>
              <a:buChar char="○"/>
            </a:pPr>
            <a:r>
              <a:rPr lang="en" sz="2000">
                <a:solidFill>
                  <a:srgbClr val="212529"/>
                </a:solidFill>
              </a:rPr>
              <a:t>The rules governing the conversation between a Web client and a Web server </a:t>
            </a:r>
            <a:endParaRPr sz="2000">
              <a:solidFill>
                <a:srgbClr val="212529"/>
              </a:solidFill>
            </a:endParaRPr>
          </a:p>
          <a:p>
            <a:pPr indent="-215900" lvl="0" marL="342900" rtl="0" algn="l">
              <a:spcBef>
                <a:spcPts val="2000"/>
              </a:spcBef>
              <a:spcAft>
                <a:spcPts val="1200"/>
              </a:spcAft>
              <a:buSzPts val="950"/>
              <a:buNone/>
            </a:pPr>
            <a:r>
              <a:t/>
            </a:r>
            <a:endParaRPr sz="20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22"/>
          <p:cNvSpPr txBox="1"/>
          <p:nvPr>
            <p:ph type="title"/>
          </p:nvPr>
        </p:nvSpPr>
        <p:spPr>
          <a:xfrm>
            <a:off x="457200" y="57150"/>
            <a:ext cx="8229600" cy="6288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200"/>
              <a:buFont typeface="Century Gothic"/>
              <a:buNone/>
            </a:pPr>
            <a:r>
              <a:rPr lang="en" sz="3200">
                <a:solidFill>
                  <a:srgbClr val="DF308E"/>
                </a:solidFill>
              </a:rPr>
              <a:t>The application layer is boss – the top layer</a:t>
            </a:r>
            <a:endParaRPr>
              <a:solidFill>
                <a:srgbClr val="DF308E"/>
              </a:solidFill>
            </a:endParaRPr>
          </a:p>
        </p:txBody>
      </p:sp>
      <p:sp>
        <p:nvSpPr>
          <p:cNvPr id="784" name="Google Shape;784;p122"/>
          <p:cNvSpPr txBox="1"/>
          <p:nvPr>
            <p:ph idx="1" type="body"/>
          </p:nvPr>
        </p:nvSpPr>
        <p:spPr>
          <a:xfrm>
            <a:off x="163600" y="2397731"/>
            <a:ext cx="8909400" cy="2049900"/>
          </a:xfrm>
          <a:prstGeom prst="rect">
            <a:avLst/>
          </a:prstGeom>
          <a:noFill/>
          <a:ln>
            <a:noFill/>
          </a:ln>
        </p:spPr>
        <p:txBody>
          <a:bodyPr anchorCtr="0" anchor="t" bIns="45700" lIns="91425" spcFirstLastPara="1" rIns="91425" wrap="square" tIns="45700">
            <a:noAutofit/>
          </a:bodyPr>
          <a:lstStyle/>
          <a:p>
            <a:pPr indent="-368300" lvl="0" marL="342900" rtl="0" algn="l">
              <a:lnSpc>
                <a:spcPct val="80000"/>
              </a:lnSpc>
              <a:spcBef>
                <a:spcPts val="0"/>
              </a:spcBef>
              <a:spcAft>
                <a:spcPts val="0"/>
              </a:spcAft>
              <a:buSzPts val="1800"/>
              <a:buChar char="●"/>
            </a:pPr>
            <a:r>
              <a:rPr lang="en">
                <a:solidFill>
                  <a:srgbClr val="DF308E"/>
                </a:solidFill>
              </a:rPr>
              <a:t>Your boss says: </a:t>
            </a:r>
            <a:r>
              <a:rPr lang="en"/>
              <a:t> </a:t>
            </a:r>
            <a:r>
              <a:rPr lang="en">
                <a:solidFill>
                  <a:srgbClr val="212529"/>
                </a:solidFill>
              </a:rPr>
              <a:t>Send this package to Miami -- I don't care if you use Federal Express, UPS, or any other means. Also, let me know when it arrives or if it cannot be delivered for some reason. </a:t>
            </a:r>
            <a:endParaRPr>
              <a:solidFill>
                <a:srgbClr val="212529"/>
              </a:solidFill>
            </a:endParaRPr>
          </a:p>
          <a:p>
            <a:pPr indent="-368300" lvl="0" marL="342900" rtl="0" algn="l">
              <a:lnSpc>
                <a:spcPct val="80000"/>
              </a:lnSpc>
              <a:spcBef>
                <a:spcPts val="2000"/>
              </a:spcBef>
              <a:spcAft>
                <a:spcPts val="0"/>
              </a:spcAft>
              <a:buSzPts val="1800"/>
              <a:buChar char="●"/>
            </a:pPr>
            <a:r>
              <a:rPr lang="en">
                <a:solidFill>
                  <a:srgbClr val="DF308E"/>
                </a:solidFill>
              </a:rPr>
              <a:t>The application program says:</a:t>
            </a:r>
            <a:r>
              <a:rPr i="1" lang="en">
                <a:solidFill>
                  <a:srgbClr val="DF308E"/>
                </a:solidFill>
              </a:rPr>
              <a:t> </a:t>
            </a:r>
            <a:r>
              <a:rPr i="1" lang="en"/>
              <a:t> </a:t>
            </a:r>
            <a:r>
              <a:rPr lang="en">
                <a:solidFill>
                  <a:srgbClr val="212529"/>
                </a:solidFill>
              </a:rPr>
              <a:t>Send this request to the server -- I don't care how you do it or whether it goes over phone lines, radio, or anything else about the details. Just send the message, and let me know when it arrives or if it cannot be delivered for some reason.</a:t>
            </a:r>
            <a:endParaRPr>
              <a:solidFill>
                <a:srgbClr val="212529"/>
              </a:solidFill>
            </a:endParaRPr>
          </a:p>
        </p:txBody>
      </p:sp>
      <p:graphicFrame>
        <p:nvGraphicFramePr>
          <p:cNvPr id="785" name="Google Shape;785;p122"/>
          <p:cNvGraphicFramePr/>
          <p:nvPr/>
        </p:nvGraphicFramePr>
        <p:xfrm>
          <a:off x="1332450" y="703400"/>
          <a:ext cx="3000000" cy="3000000"/>
        </p:xfrm>
        <a:graphic>
          <a:graphicData uri="http://schemas.openxmlformats.org/drawingml/2006/table">
            <a:tbl>
              <a:tblPr>
                <a:noFill/>
                <a:tableStyleId>{BF820EF2-D265-4C8B-BC52-78957BF8B8DA}</a:tableStyleId>
              </a:tblPr>
              <a:tblGrid>
                <a:gridCol w="1745725"/>
                <a:gridCol w="5157850"/>
              </a:tblGrid>
              <a:tr h="338625">
                <a:tc>
                  <a:txBody>
                    <a:bodyPr/>
                    <a:lstStyle/>
                    <a:p>
                      <a:pPr indent="0" lvl="0" marL="0" marR="0" rtl="0" algn="l">
                        <a:lnSpc>
                          <a:spcPct val="100000"/>
                        </a:lnSpc>
                        <a:spcBef>
                          <a:spcPts val="0"/>
                        </a:spcBef>
                        <a:spcAft>
                          <a:spcPts val="0"/>
                        </a:spcAft>
                        <a:buClr>
                          <a:schemeClr val="dk1"/>
                        </a:buClr>
                        <a:buSzPts val="1500"/>
                        <a:buFont typeface="Arial"/>
                        <a:buNone/>
                      </a:pPr>
                      <a:r>
                        <a:rPr b="1" i="0" lang="en" sz="1500" u="none" cap="none" strike="noStrike">
                          <a:solidFill>
                            <a:schemeClr val="dk2"/>
                          </a:solidFill>
                          <a:latin typeface="Source Code Pro"/>
                          <a:ea typeface="Source Code Pro"/>
                          <a:cs typeface="Source Code Pro"/>
                          <a:sym typeface="Source Code Pro"/>
                        </a:rPr>
                        <a:t>Layer</a:t>
                      </a:r>
                      <a:endParaRPr sz="1100">
                        <a:solidFill>
                          <a:schemeClr val="dk2"/>
                        </a:solidFill>
                        <a:latin typeface="Source Code Pro"/>
                        <a:ea typeface="Source Code Pro"/>
                        <a:cs typeface="Source Code Pro"/>
                        <a:sym typeface="Source Code Pro"/>
                      </a:endParaRPr>
                    </a:p>
                  </a:txBody>
                  <a:tcPr marT="34300" marB="34300" marR="91450" marL="91450">
                    <a:lnL cap="flat" cmpd="sng" w="28575">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500"/>
                        <a:buFont typeface="Arial"/>
                        <a:buNone/>
                      </a:pPr>
                      <a:r>
                        <a:rPr b="1" i="0" lang="en" sz="1500" u="none" cap="none" strike="noStrike">
                          <a:solidFill>
                            <a:schemeClr val="dk2"/>
                          </a:solidFill>
                          <a:latin typeface="Source Code Pro"/>
                          <a:ea typeface="Source Code Pro"/>
                          <a:cs typeface="Source Code Pro"/>
                          <a:sym typeface="Source Code Pro"/>
                        </a:rPr>
                        <a:t>Function</a:t>
                      </a:r>
                      <a:endParaRPr sz="1100">
                        <a:solidFill>
                          <a:schemeClr val="dk2"/>
                        </a:solidFill>
                        <a:latin typeface="Source Code Pro"/>
                        <a:ea typeface="Source Code Pro"/>
                        <a:cs typeface="Source Code Pro"/>
                        <a:sym typeface="Source Code Pro"/>
                      </a:endParaRPr>
                    </a:p>
                  </a:txBody>
                  <a:tcPr marT="34300" marB="34300" marR="91450" marL="91450">
                    <a:lnL cap="flat" cmpd="sng" w="12700">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676925">
                <a:tc>
                  <a:txBody>
                    <a:bodyPr/>
                    <a:lstStyle/>
                    <a:p>
                      <a:pPr indent="0" lvl="0" marL="0" marR="0" rtl="0" algn="l">
                        <a:lnSpc>
                          <a:spcPct val="100000"/>
                        </a:lnSpc>
                        <a:spcBef>
                          <a:spcPts val="0"/>
                        </a:spcBef>
                        <a:spcAft>
                          <a:spcPts val="0"/>
                        </a:spcAft>
                        <a:buClr>
                          <a:schemeClr val="dk1"/>
                        </a:buClr>
                        <a:buSzPts val="1500"/>
                        <a:buFont typeface="Arial"/>
                        <a:buNone/>
                      </a:pPr>
                      <a:r>
                        <a:rPr i="0" lang="en" sz="1500" u="none" cap="none" strike="noStrike">
                          <a:solidFill>
                            <a:schemeClr val="dk1"/>
                          </a:solidFill>
                          <a:latin typeface="Source Code Pro"/>
                          <a:ea typeface="Source Code Pro"/>
                          <a:cs typeface="Source Code Pro"/>
                          <a:sym typeface="Source Code Pro"/>
                        </a:rPr>
                        <a:t>Application</a:t>
                      </a:r>
                      <a:endParaRPr sz="1100">
                        <a:latin typeface="Source Code Pro"/>
                        <a:ea typeface="Source Code Pro"/>
                        <a:cs typeface="Source Code Pro"/>
                        <a:sym typeface="Source Code Pro"/>
                      </a:endParaRPr>
                    </a:p>
                  </a:txBody>
                  <a:tcPr marT="34300" marB="34300" marR="91450" marL="91450">
                    <a:lnL cap="flat" cmpd="sng" w="28575">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500"/>
                        <a:buFont typeface="Arial"/>
                        <a:buNone/>
                      </a:pPr>
                      <a:r>
                        <a:rPr i="0" lang="en" sz="1500" u="none" cap="none" strike="noStrike">
                          <a:solidFill>
                            <a:schemeClr val="dk2"/>
                          </a:solidFill>
                          <a:latin typeface="Source Code Pro"/>
                          <a:ea typeface="Source Code Pro"/>
                          <a:cs typeface="Source Code Pro"/>
                          <a:sym typeface="Source Code Pro"/>
                        </a:rPr>
                        <a:t>Do useful work like Web browsing, email, and file transfer </a:t>
                      </a:r>
                      <a:endParaRPr sz="1100">
                        <a:solidFill>
                          <a:schemeClr val="dk2"/>
                        </a:solidFill>
                        <a:latin typeface="Source Code Pro"/>
                        <a:ea typeface="Source Code Pro"/>
                        <a:cs typeface="Source Code Pro"/>
                        <a:sym typeface="Source Code Pro"/>
                      </a:endParaRPr>
                    </a:p>
                  </a:txBody>
                  <a:tcPr marT="34300" marB="34300" marR="91450" marL="91450">
                    <a:lnL cap="flat" cmpd="sng" w="12700">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599075">
                <a:tc>
                  <a:txBody>
                    <a:bodyPr/>
                    <a:lstStyle/>
                    <a:p>
                      <a:pPr indent="0" lvl="0" marL="0" marR="0" rtl="0" algn="l">
                        <a:lnSpc>
                          <a:spcPct val="100000"/>
                        </a:lnSpc>
                        <a:spcBef>
                          <a:spcPts val="0"/>
                        </a:spcBef>
                        <a:spcAft>
                          <a:spcPts val="0"/>
                        </a:spcAft>
                        <a:buClr>
                          <a:schemeClr val="dk1"/>
                        </a:buClr>
                        <a:buSzPts val="1500"/>
                        <a:buFont typeface="Arial"/>
                        <a:buNone/>
                      </a:pPr>
                      <a:r>
                        <a:rPr i="0" lang="en" sz="1500" u="none" cap="none" strike="noStrike">
                          <a:solidFill>
                            <a:schemeClr val="dk1"/>
                          </a:solidFill>
                          <a:latin typeface="Source Code Pro"/>
                          <a:ea typeface="Source Code Pro"/>
                          <a:cs typeface="Source Code Pro"/>
                          <a:sym typeface="Source Code Pro"/>
                        </a:rPr>
                        <a:t>Lower layers</a:t>
                      </a:r>
                      <a:endParaRPr sz="1100">
                        <a:latin typeface="Source Code Pro"/>
                        <a:ea typeface="Source Code Pro"/>
                        <a:cs typeface="Source Code Pro"/>
                        <a:sym typeface="Source Code Pro"/>
                      </a:endParaRPr>
                    </a:p>
                  </a:txBody>
                  <a:tcPr marT="34300" marB="34300" marR="91450" marL="91450">
                    <a:lnL cap="flat" cmpd="sng" w="28575">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500"/>
                        <a:buFont typeface="Arial"/>
                        <a:buNone/>
                      </a:pPr>
                      <a:r>
                        <a:rPr i="0" lang="en" sz="1500" cap="none" strike="noStrike">
                          <a:solidFill>
                            <a:schemeClr val="dk2"/>
                          </a:solidFill>
                          <a:latin typeface="Source Code Pro"/>
                          <a:ea typeface="Source Code Pro"/>
                          <a:cs typeface="Source Code Pro"/>
                          <a:sym typeface="Source Code Pro"/>
                        </a:rPr>
                        <a:t>Handle communication between the client and server </a:t>
                      </a:r>
                      <a:endParaRPr sz="1100">
                        <a:solidFill>
                          <a:schemeClr val="dk2"/>
                        </a:solidFill>
                        <a:latin typeface="Source Code Pro"/>
                        <a:ea typeface="Source Code Pro"/>
                        <a:cs typeface="Source Code Pro"/>
                        <a:sym typeface="Source Code Pro"/>
                      </a:endParaRPr>
                    </a:p>
                  </a:txBody>
                  <a:tcPr marT="34300" marB="34300" marR="91450" marL="91450">
                    <a:lnL cap="flat" cmpd="sng" w="12700">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bl>
          </a:graphicData>
        </a:graphic>
      </p:graphicFrame>
      <p:sp>
        <p:nvSpPr>
          <p:cNvPr id="786" name="Google Shape;786;p122"/>
          <p:cNvSpPr txBox="1"/>
          <p:nvPr/>
        </p:nvSpPr>
        <p:spPr>
          <a:xfrm>
            <a:off x="362475" y="4667125"/>
            <a:ext cx="8280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 sz="2000">
                <a:solidFill>
                  <a:srgbClr val="DF308E"/>
                </a:solidFill>
                <a:latin typeface="Times New Roman"/>
                <a:ea typeface="Times New Roman"/>
                <a:cs typeface="Times New Roman"/>
                <a:sym typeface="Times New Roman"/>
              </a:rPr>
              <a:t>There are five TCP/IP layers, the application layer and four lower layers.</a:t>
            </a:r>
            <a:endParaRPr i="1">
              <a:solidFill>
                <a:srgbClr val="DF308E"/>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3"/>
          <p:cNvSpPr txBox="1"/>
          <p:nvPr>
            <p:ph type="title"/>
          </p:nvPr>
        </p:nvSpPr>
        <p:spPr>
          <a:xfrm>
            <a:off x="457200" y="196353"/>
            <a:ext cx="8229600" cy="8574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200"/>
              <a:buFont typeface="Century Gothic"/>
              <a:buNone/>
            </a:pPr>
            <a:r>
              <a:rPr lang="en" sz="3200">
                <a:solidFill>
                  <a:srgbClr val="DF308E"/>
                </a:solidFill>
              </a:rPr>
              <a:t>A</a:t>
            </a:r>
            <a:r>
              <a:rPr lang="en" sz="3200">
                <a:solidFill>
                  <a:srgbClr val="DF308E"/>
                </a:solidFill>
              </a:rPr>
              <a:t>pplication layer protocols used on the Internet</a:t>
            </a:r>
            <a:endParaRPr>
              <a:solidFill>
                <a:srgbClr val="DF308E"/>
              </a:solidFill>
            </a:endParaRPr>
          </a:p>
        </p:txBody>
      </p:sp>
      <p:graphicFrame>
        <p:nvGraphicFramePr>
          <p:cNvPr id="793" name="Google Shape;793;p123"/>
          <p:cNvGraphicFramePr/>
          <p:nvPr/>
        </p:nvGraphicFramePr>
        <p:xfrm>
          <a:off x="609600" y="1485900"/>
          <a:ext cx="3000000" cy="3000000"/>
        </p:xfrm>
        <a:graphic>
          <a:graphicData uri="http://schemas.openxmlformats.org/drawingml/2006/table">
            <a:tbl>
              <a:tblPr>
                <a:noFill/>
                <a:tableStyleId>{BF820EF2-D265-4C8B-BC52-78957BF8B8DA}</a:tableStyleId>
              </a:tblPr>
              <a:tblGrid>
                <a:gridCol w="3698875"/>
                <a:gridCol w="4454525"/>
              </a:tblGrid>
              <a:tr h="644150">
                <a:tc>
                  <a:txBody>
                    <a:bodyPr/>
                    <a:lstStyle/>
                    <a:p>
                      <a:pPr indent="0" lvl="0" marL="0" marR="0" rtl="0" algn="l">
                        <a:lnSpc>
                          <a:spcPct val="100000"/>
                        </a:lnSpc>
                        <a:spcBef>
                          <a:spcPts val="0"/>
                        </a:spcBef>
                        <a:spcAft>
                          <a:spcPts val="0"/>
                        </a:spcAft>
                        <a:buClr>
                          <a:schemeClr val="dk1"/>
                        </a:buClr>
                        <a:buSzPts val="2100"/>
                        <a:buFont typeface="Arial"/>
                        <a:buNone/>
                      </a:pPr>
                      <a:r>
                        <a:rPr b="1" i="0" lang="en" sz="2100" u="none" cap="none" strike="noStrike">
                          <a:solidFill>
                            <a:schemeClr val="dk1"/>
                          </a:solidFill>
                          <a:latin typeface="Source Code Pro"/>
                          <a:ea typeface="Source Code Pro"/>
                          <a:cs typeface="Source Code Pro"/>
                          <a:sym typeface="Source Code Pro"/>
                        </a:rPr>
                        <a:t>Protocol</a:t>
                      </a:r>
                      <a:endParaRPr i="0" sz="2100" u="none" cap="none" strike="noStrike">
                        <a:solidFill>
                          <a:schemeClr val="dk1"/>
                        </a:solidFill>
                        <a:latin typeface="Source Code Pro"/>
                        <a:ea typeface="Source Code Pro"/>
                        <a:cs typeface="Source Code Pro"/>
                        <a:sym typeface="Source Code Pro"/>
                      </a:endParaRPr>
                    </a:p>
                  </a:txBody>
                  <a:tcPr marT="34300" marB="34300" marR="91450" marL="91450" anchor="ctr">
                    <a:lnL cap="flat" cmpd="sng" w="28575">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100"/>
                        <a:buFont typeface="Arial"/>
                        <a:buNone/>
                      </a:pPr>
                      <a:r>
                        <a:rPr b="1" i="0" lang="en" sz="2100" u="none" cap="none" strike="noStrike">
                          <a:solidFill>
                            <a:schemeClr val="dk1"/>
                          </a:solidFill>
                          <a:latin typeface="Source Code Pro"/>
                          <a:ea typeface="Source Code Pro"/>
                          <a:cs typeface="Source Code Pro"/>
                          <a:sym typeface="Source Code Pro"/>
                        </a:rPr>
                        <a:t>Application</a:t>
                      </a:r>
                      <a:endParaRPr sz="1100">
                        <a:latin typeface="Source Code Pro"/>
                        <a:ea typeface="Source Code Pro"/>
                        <a:cs typeface="Source Code Pro"/>
                        <a:sym typeface="Source Code Pro"/>
                      </a:endParaRPr>
                    </a:p>
                  </a:txBody>
                  <a:tcPr marT="34300" marB="34300" marR="91450" marL="91450" anchor="ctr">
                    <a:lnL cap="flat" cmpd="sng" w="12700">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644150">
                <a:tc>
                  <a:txBody>
                    <a:bodyPr/>
                    <a:lstStyle/>
                    <a:p>
                      <a:pPr indent="0" lvl="0" marL="0" marR="0" rtl="0" algn="l">
                        <a:lnSpc>
                          <a:spcPct val="100000"/>
                        </a:lnSpc>
                        <a:spcBef>
                          <a:spcPts val="0"/>
                        </a:spcBef>
                        <a:spcAft>
                          <a:spcPts val="0"/>
                        </a:spcAft>
                        <a:buClr>
                          <a:schemeClr val="dk1"/>
                        </a:buClr>
                        <a:buSzPts val="1800"/>
                        <a:buFont typeface="Arial"/>
                        <a:buNone/>
                      </a:pPr>
                      <a:r>
                        <a:rPr i="0" lang="en" sz="1800" u="none" cap="none" strike="noStrike">
                          <a:solidFill>
                            <a:schemeClr val="dk2"/>
                          </a:solidFill>
                          <a:latin typeface="Source Code Pro"/>
                          <a:ea typeface="Source Code Pro"/>
                          <a:cs typeface="Source Code Pro"/>
                          <a:sym typeface="Source Code Pro"/>
                        </a:rPr>
                        <a:t>HTTP: Hypertext Transfer</a:t>
                      </a:r>
                      <a:endParaRPr sz="1100">
                        <a:solidFill>
                          <a:schemeClr val="dk2"/>
                        </a:solidFill>
                        <a:latin typeface="Source Code Pro"/>
                        <a:ea typeface="Source Code Pro"/>
                        <a:cs typeface="Source Code Pro"/>
                        <a:sym typeface="Source Code Pro"/>
                      </a:endParaRPr>
                    </a:p>
                  </a:txBody>
                  <a:tcPr marT="34300" marB="34300" marR="91450" marL="91450" anchor="ctr">
                    <a:lnL cap="flat" cmpd="sng" w="28575">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i="0" lang="en" sz="1800" u="none" cap="none" strike="noStrike">
                          <a:solidFill>
                            <a:schemeClr val="dk2"/>
                          </a:solidFill>
                          <a:latin typeface="Source Code Pro"/>
                          <a:ea typeface="Source Code Pro"/>
                          <a:cs typeface="Source Code Pro"/>
                          <a:sym typeface="Source Code Pro"/>
                        </a:rPr>
                        <a:t>Retrieve and view Web pages</a:t>
                      </a:r>
                      <a:endParaRPr sz="1100">
                        <a:solidFill>
                          <a:schemeClr val="dk2"/>
                        </a:solidFill>
                        <a:latin typeface="Source Code Pro"/>
                        <a:ea typeface="Source Code Pro"/>
                        <a:cs typeface="Source Code Pro"/>
                        <a:sym typeface="Source Code Pro"/>
                      </a:endParaRPr>
                    </a:p>
                  </a:txBody>
                  <a:tcPr marT="34300" marB="34300" marR="91450" marL="91450" anchor="ctr">
                    <a:lnL cap="flat" cmpd="sng" w="12700">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646525">
                <a:tc>
                  <a:txBody>
                    <a:bodyPr/>
                    <a:lstStyle/>
                    <a:p>
                      <a:pPr indent="0" lvl="0" marL="0" marR="0" rtl="0" algn="l">
                        <a:lnSpc>
                          <a:spcPct val="100000"/>
                        </a:lnSpc>
                        <a:spcBef>
                          <a:spcPts val="0"/>
                        </a:spcBef>
                        <a:spcAft>
                          <a:spcPts val="0"/>
                        </a:spcAft>
                        <a:buClr>
                          <a:schemeClr val="dk1"/>
                        </a:buClr>
                        <a:buSzPts val="1800"/>
                        <a:buFont typeface="Arial"/>
                        <a:buNone/>
                      </a:pPr>
                      <a:r>
                        <a:rPr i="0" lang="en" sz="1800" u="none" cap="none" strike="noStrike">
                          <a:solidFill>
                            <a:schemeClr val="dk2"/>
                          </a:solidFill>
                          <a:latin typeface="Source Code Pro"/>
                          <a:ea typeface="Source Code Pro"/>
                          <a:cs typeface="Source Code Pro"/>
                          <a:sym typeface="Source Code Pro"/>
                        </a:rPr>
                        <a:t>FTP: File Transfer</a:t>
                      </a:r>
                      <a:endParaRPr sz="1100">
                        <a:solidFill>
                          <a:schemeClr val="dk2"/>
                        </a:solidFill>
                        <a:latin typeface="Source Code Pro"/>
                        <a:ea typeface="Source Code Pro"/>
                        <a:cs typeface="Source Code Pro"/>
                        <a:sym typeface="Source Code Pro"/>
                      </a:endParaRPr>
                    </a:p>
                  </a:txBody>
                  <a:tcPr marT="34300" marB="34300" marR="91450" marL="91450" anchor="ctr">
                    <a:lnL cap="flat" cmpd="sng" w="28575">
                      <a:solidFill>
                        <a:srgbClr val="212529"/>
                      </a:solidFill>
                      <a:prstDash val="solid"/>
                      <a:round/>
                      <a:headEnd len="sm" w="sm" type="none"/>
                      <a:tailEnd len="sm" w="sm" type="none"/>
                    </a:lnL>
                    <a:lnR cap="flat" cmpd="sng" w="12700">
                      <a:solidFill>
                        <a:srgbClr val="212529"/>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rgbClr val="21252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i="0" lang="en" sz="1800" u="none" cap="none" strike="noStrike">
                          <a:solidFill>
                            <a:schemeClr val="dk2"/>
                          </a:solidFill>
                          <a:latin typeface="Source Code Pro"/>
                          <a:ea typeface="Source Code Pro"/>
                          <a:cs typeface="Source Code Pro"/>
                          <a:sym typeface="Source Code Pro"/>
                        </a:rPr>
                        <a:t>Copy files from client to server or from server to client</a:t>
                      </a:r>
                      <a:endParaRPr sz="1100">
                        <a:solidFill>
                          <a:schemeClr val="dk2"/>
                        </a:solidFill>
                        <a:latin typeface="Source Code Pro"/>
                        <a:ea typeface="Source Code Pro"/>
                        <a:cs typeface="Source Code Pro"/>
                        <a:sym typeface="Source Code Pro"/>
                      </a:endParaRPr>
                    </a:p>
                  </a:txBody>
                  <a:tcPr marT="34300" marB="34300" marR="91450" marL="91450" anchor="ctr">
                    <a:lnL cap="flat" cmpd="sng" w="12700">
                      <a:solidFill>
                        <a:srgbClr val="212529"/>
                      </a:solidFill>
                      <a:prstDash val="solid"/>
                      <a:round/>
                      <a:headEnd len="sm" w="sm" type="none"/>
                      <a:tailEnd len="sm" w="sm" type="none"/>
                    </a:lnL>
                    <a:lnR cap="flat" cmpd="sng" w="28575">
                      <a:solidFill>
                        <a:srgbClr val="212529"/>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rgbClr val="212529"/>
                      </a:solidFill>
                      <a:prstDash val="solid"/>
                      <a:round/>
                      <a:headEnd len="sm" w="sm" type="none"/>
                      <a:tailEnd len="sm" w="sm" type="none"/>
                    </a:lnB>
                  </a:tcPr>
                </a:tc>
              </a:tr>
              <a:tr h="644150">
                <a:tc>
                  <a:txBody>
                    <a:bodyPr/>
                    <a:lstStyle/>
                    <a:p>
                      <a:pPr indent="0" lvl="0" marL="0" marR="0" rtl="0" algn="l">
                        <a:lnSpc>
                          <a:spcPct val="100000"/>
                        </a:lnSpc>
                        <a:spcBef>
                          <a:spcPts val="0"/>
                        </a:spcBef>
                        <a:spcAft>
                          <a:spcPts val="0"/>
                        </a:spcAft>
                        <a:buClr>
                          <a:schemeClr val="dk1"/>
                        </a:buClr>
                        <a:buSzPts val="1800"/>
                        <a:buFont typeface="Arial"/>
                        <a:buNone/>
                      </a:pPr>
                      <a:r>
                        <a:rPr i="0" lang="en" sz="1800" u="none" cap="none" strike="noStrike">
                          <a:solidFill>
                            <a:schemeClr val="dk2"/>
                          </a:solidFill>
                          <a:latin typeface="Source Code Pro"/>
                          <a:ea typeface="Source Code Pro"/>
                          <a:cs typeface="Source Code Pro"/>
                          <a:sym typeface="Source Code Pro"/>
                        </a:rPr>
                        <a:t>SMTP: Simple Mail Transport</a:t>
                      </a:r>
                      <a:endParaRPr sz="1100">
                        <a:solidFill>
                          <a:schemeClr val="dk2"/>
                        </a:solidFill>
                        <a:latin typeface="Source Code Pro"/>
                        <a:ea typeface="Source Code Pro"/>
                        <a:cs typeface="Source Code Pro"/>
                        <a:sym typeface="Source Code Pro"/>
                      </a:endParaRPr>
                    </a:p>
                  </a:txBody>
                  <a:tcPr marT="34300" marB="34300" marR="91450" marL="91450" anchor="ctr">
                    <a:lnL cap="flat" cmpd="sng" w="28575">
                      <a:solidFill>
                        <a:srgbClr val="212529"/>
                      </a:solidFill>
                      <a:prstDash val="solid"/>
                      <a:round/>
                      <a:headEnd len="sm" w="sm" type="none"/>
                      <a:tailEnd len="sm" w="sm" type="none"/>
                    </a:lnL>
                    <a:lnR cap="flat" cmpd="sng" w="12700">
                      <a:solidFill>
                        <a:srgbClr val="212529"/>
                      </a:solidFill>
                      <a:prstDash val="solid"/>
                      <a:round/>
                      <a:headEnd len="sm" w="sm" type="none"/>
                      <a:tailEnd len="sm" w="sm" type="none"/>
                    </a:lnR>
                    <a:lnT cap="flat" cmpd="sng" w="12700">
                      <a:solidFill>
                        <a:srgbClr val="212529"/>
                      </a:solidFill>
                      <a:prstDash val="solid"/>
                      <a:round/>
                      <a:headEnd len="sm" w="sm" type="none"/>
                      <a:tailEnd len="sm" w="sm" type="none"/>
                    </a:lnT>
                    <a:lnB cap="flat" cmpd="sng" w="12700">
                      <a:solidFill>
                        <a:srgbClr val="21252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i="0" lang="en" sz="1800" u="none" cap="none" strike="noStrike">
                          <a:solidFill>
                            <a:schemeClr val="dk2"/>
                          </a:solidFill>
                          <a:latin typeface="Source Code Pro"/>
                          <a:ea typeface="Source Code Pro"/>
                          <a:cs typeface="Source Code Pro"/>
                          <a:sym typeface="Source Code Pro"/>
                        </a:rPr>
                        <a:t>Send email</a:t>
                      </a:r>
                      <a:endParaRPr sz="1100">
                        <a:solidFill>
                          <a:schemeClr val="dk2"/>
                        </a:solidFill>
                        <a:latin typeface="Source Code Pro"/>
                        <a:ea typeface="Source Code Pro"/>
                        <a:cs typeface="Source Code Pro"/>
                        <a:sym typeface="Source Code Pro"/>
                      </a:endParaRPr>
                    </a:p>
                  </a:txBody>
                  <a:tcPr marT="34300" marB="34300" marR="91450" marL="91450" anchor="ctr">
                    <a:lnL cap="flat" cmpd="sng" w="12700">
                      <a:solidFill>
                        <a:srgbClr val="212529"/>
                      </a:solidFill>
                      <a:prstDash val="solid"/>
                      <a:round/>
                      <a:headEnd len="sm" w="sm" type="none"/>
                      <a:tailEnd len="sm" w="sm" type="none"/>
                    </a:lnL>
                    <a:lnR cap="flat" cmpd="sng" w="28575">
                      <a:solidFill>
                        <a:srgbClr val="212529"/>
                      </a:solidFill>
                      <a:prstDash val="solid"/>
                      <a:round/>
                      <a:headEnd len="sm" w="sm" type="none"/>
                      <a:tailEnd len="sm" w="sm" type="none"/>
                    </a:lnR>
                    <a:lnT cap="flat" cmpd="sng" w="12700">
                      <a:solidFill>
                        <a:srgbClr val="212529"/>
                      </a:solidFill>
                      <a:prstDash val="solid"/>
                      <a:round/>
                      <a:headEnd len="sm" w="sm" type="none"/>
                      <a:tailEnd len="sm" w="sm" type="none"/>
                    </a:lnT>
                    <a:lnB cap="flat" cmpd="sng" w="12700">
                      <a:solidFill>
                        <a:srgbClr val="212529"/>
                      </a:solidFill>
                      <a:prstDash val="solid"/>
                      <a:round/>
                      <a:headEnd len="sm" w="sm" type="none"/>
                      <a:tailEnd len="sm" w="sm" type="none"/>
                    </a:lnB>
                  </a:tcPr>
                </a:tc>
              </a:tr>
              <a:tr h="644150">
                <a:tc>
                  <a:txBody>
                    <a:bodyPr/>
                    <a:lstStyle/>
                    <a:p>
                      <a:pPr indent="0" lvl="0" marL="0" marR="0" rtl="0" algn="l">
                        <a:lnSpc>
                          <a:spcPct val="100000"/>
                        </a:lnSpc>
                        <a:spcBef>
                          <a:spcPts val="0"/>
                        </a:spcBef>
                        <a:spcAft>
                          <a:spcPts val="0"/>
                        </a:spcAft>
                        <a:buClr>
                          <a:schemeClr val="dk1"/>
                        </a:buClr>
                        <a:buSzPts val="1800"/>
                        <a:buFont typeface="Arial"/>
                        <a:buNone/>
                      </a:pPr>
                      <a:r>
                        <a:rPr i="0" lang="en" sz="1800" u="none" cap="none" strike="noStrike">
                          <a:solidFill>
                            <a:schemeClr val="dk2"/>
                          </a:solidFill>
                          <a:latin typeface="Source Code Pro"/>
                          <a:ea typeface="Source Code Pro"/>
                          <a:cs typeface="Source Code Pro"/>
                          <a:sym typeface="Source Code Pro"/>
                        </a:rPr>
                        <a:t>POP: Post Office</a:t>
                      </a:r>
                      <a:endParaRPr sz="1100">
                        <a:solidFill>
                          <a:schemeClr val="dk2"/>
                        </a:solidFill>
                        <a:latin typeface="Source Code Pro"/>
                        <a:ea typeface="Source Code Pro"/>
                        <a:cs typeface="Source Code Pro"/>
                        <a:sym typeface="Source Code Pro"/>
                      </a:endParaRPr>
                    </a:p>
                  </a:txBody>
                  <a:tcPr marT="34300" marB="34300" marR="91450" marL="91450" anchor="ctr">
                    <a:lnL cap="flat" cmpd="sng" w="28575">
                      <a:solidFill>
                        <a:srgbClr val="212529"/>
                      </a:solidFill>
                      <a:prstDash val="solid"/>
                      <a:round/>
                      <a:headEnd len="sm" w="sm" type="none"/>
                      <a:tailEnd len="sm" w="sm" type="none"/>
                    </a:lnL>
                    <a:lnR cap="flat" cmpd="sng" w="12700">
                      <a:solidFill>
                        <a:srgbClr val="212529"/>
                      </a:solidFill>
                      <a:prstDash val="solid"/>
                      <a:round/>
                      <a:headEnd len="sm" w="sm" type="none"/>
                      <a:tailEnd len="sm" w="sm" type="none"/>
                    </a:lnR>
                    <a:lnT cap="flat" cmpd="sng" w="12700">
                      <a:solidFill>
                        <a:srgbClr val="212529"/>
                      </a:solidFill>
                      <a:prstDash val="solid"/>
                      <a:round/>
                      <a:headEnd len="sm" w="sm" type="none"/>
                      <a:tailEnd len="sm" w="sm" type="none"/>
                    </a:lnT>
                    <a:lnB cap="flat" cmpd="sng" w="28575">
                      <a:solidFill>
                        <a:srgbClr val="21252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i="0" lang="en" sz="1800" u="none" cap="none" strike="noStrike">
                          <a:solidFill>
                            <a:schemeClr val="dk2"/>
                          </a:solidFill>
                          <a:latin typeface="Source Code Pro"/>
                          <a:ea typeface="Source Code Pro"/>
                          <a:cs typeface="Source Code Pro"/>
                          <a:sym typeface="Source Code Pro"/>
                        </a:rPr>
                        <a:t>Read email</a:t>
                      </a:r>
                      <a:endParaRPr sz="1100">
                        <a:solidFill>
                          <a:schemeClr val="dk2"/>
                        </a:solidFill>
                        <a:latin typeface="Source Code Pro"/>
                        <a:ea typeface="Source Code Pro"/>
                        <a:cs typeface="Source Code Pro"/>
                        <a:sym typeface="Source Code Pro"/>
                      </a:endParaRPr>
                    </a:p>
                  </a:txBody>
                  <a:tcPr marT="34300" marB="34300" marR="91450" marL="91450" anchor="ctr">
                    <a:lnL cap="flat" cmpd="sng" w="12700">
                      <a:solidFill>
                        <a:srgbClr val="212529"/>
                      </a:solidFill>
                      <a:prstDash val="solid"/>
                      <a:round/>
                      <a:headEnd len="sm" w="sm" type="none"/>
                      <a:tailEnd len="sm" w="sm" type="none"/>
                    </a:lnL>
                    <a:lnR cap="flat" cmpd="sng" w="28575">
                      <a:solidFill>
                        <a:srgbClr val="212529"/>
                      </a:solidFill>
                      <a:prstDash val="solid"/>
                      <a:round/>
                      <a:headEnd len="sm" w="sm" type="none"/>
                      <a:tailEnd len="sm" w="sm" type="none"/>
                    </a:lnR>
                    <a:lnT cap="flat" cmpd="sng" w="12700">
                      <a:solidFill>
                        <a:srgbClr val="212529"/>
                      </a:solidFill>
                      <a:prstDash val="solid"/>
                      <a:round/>
                      <a:headEnd len="sm" w="sm" type="none"/>
                      <a:tailEnd len="sm" w="sm" type="none"/>
                    </a:lnT>
                    <a:lnB cap="flat" cmpd="sng" w="28575">
                      <a:solidFill>
                        <a:srgbClr val="212529"/>
                      </a:solidFill>
                      <a:prstDash val="solid"/>
                      <a:round/>
                      <a:headEnd len="sm" w="sm" type="none"/>
                      <a:tailEnd len="sm" w="sm" type="none"/>
                    </a:lnB>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24"/>
          <p:cNvSpPr txBox="1"/>
          <p:nvPr>
            <p:ph type="title"/>
          </p:nvPr>
        </p:nvSpPr>
        <p:spPr>
          <a:xfrm>
            <a:off x="129975" y="509525"/>
            <a:ext cx="8229600" cy="8574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600"/>
              <a:buFont typeface="Century Gothic"/>
              <a:buNone/>
            </a:pPr>
            <a:r>
              <a:rPr lang="en" sz="3600">
                <a:solidFill>
                  <a:srgbClr val="DF308E"/>
                </a:solidFill>
              </a:rPr>
              <a:t>HTTP protocol</a:t>
            </a:r>
            <a:endParaRPr sz="3600">
              <a:solidFill>
                <a:srgbClr val="DF308E"/>
              </a:solidFill>
            </a:endParaRPr>
          </a:p>
        </p:txBody>
      </p:sp>
      <p:sp>
        <p:nvSpPr>
          <p:cNvPr id="800" name="Google Shape;800;p124"/>
          <p:cNvSpPr txBox="1"/>
          <p:nvPr>
            <p:ph idx="1" type="body"/>
          </p:nvPr>
        </p:nvSpPr>
        <p:spPr>
          <a:xfrm>
            <a:off x="304800" y="2126250"/>
            <a:ext cx="8610600" cy="2941200"/>
          </a:xfrm>
          <a:prstGeom prst="rect">
            <a:avLst/>
          </a:prstGeom>
          <a:noFill/>
          <a:ln>
            <a:noFill/>
          </a:ln>
        </p:spPr>
        <p:txBody>
          <a:bodyPr anchorCtr="0" anchor="t" bIns="45700" lIns="91425" spcFirstLastPara="1" rIns="91425" wrap="square" tIns="45700">
            <a:noAutofit/>
          </a:bodyPr>
          <a:lstStyle/>
          <a:p>
            <a:pPr indent="-282575" lvl="0" marL="282575" rtl="0" algn="l">
              <a:lnSpc>
                <a:spcPct val="80000"/>
              </a:lnSpc>
              <a:spcBef>
                <a:spcPts val="0"/>
              </a:spcBef>
              <a:spcAft>
                <a:spcPts val="0"/>
              </a:spcAft>
              <a:buSzPts val="2000"/>
              <a:buChar char="●"/>
            </a:pPr>
            <a:r>
              <a:rPr lang="en"/>
              <a:t>The Web client and the Web server are application programs</a:t>
            </a:r>
            <a:endParaRPr/>
          </a:p>
          <a:p>
            <a:pPr indent="-282575" lvl="0" marL="282575" rtl="0" algn="l">
              <a:lnSpc>
                <a:spcPct val="80000"/>
              </a:lnSpc>
              <a:spcBef>
                <a:spcPts val="2000"/>
              </a:spcBef>
              <a:spcAft>
                <a:spcPts val="0"/>
              </a:spcAft>
              <a:buSzPts val="2000"/>
              <a:buChar char="●"/>
            </a:pPr>
            <a:r>
              <a:rPr lang="en"/>
              <a:t>Application layer programs do useful work like retrieving Web pages, sending and receiving email or transferring files</a:t>
            </a:r>
            <a:endParaRPr/>
          </a:p>
          <a:p>
            <a:pPr indent="-282575" lvl="0" marL="282575" rtl="0" algn="l">
              <a:lnSpc>
                <a:spcPct val="80000"/>
              </a:lnSpc>
              <a:spcBef>
                <a:spcPts val="2000"/>
              </a:spcBef>
              <a:spcAft>
                <a:spcPts val="0"/>
              </a:spcAft>
              <a:buSzPts val="2000"/>
              <a:buChar char="●"/>
            </a:pPr>
            <a:r>
              <a:rPr lang="en"/>
              <a:t>Lower layers take care of the communication details</a:t>
            </a:r>
            <a:endParaRPr/>
          </a:p>
          <a:p>
            <a:pPr indent="-282575" lvl="0" marL="282575" rtl="0" algn="l">
              <a:lnSpc>
                <a:spcPct val="80000"/>
              </a:lnSpc>
              <a:spcBef>
                <a:spcPts val="2000"/>
              </a:spcBef>
              <a:spcAft>
                <a:spcPts val="1200"/>
              </a:spcAft>
              <a:buSzPts val="2000"/>
              <a:buChar char="●"/>
            </a:pPr>
            <a:r>
              <a:rPr lang="en"/>
              <a:t>The client and server send messages and data without knowing anything about the communication network</a:t>
            </a:r>
            <a:endParaRPr/>
          </a:p>
        </p:txBody>
      </p:sp>
      <p:sp>
        <p:nvSpPr>
          <p:cNvPr id="801" name="Google Shape;801;p124"/>
          <p:cNvSpPr txBox="1"/>
          <p:nvPr/>
        </p:nvSpPr>
        <p:spPr>
          <a:xfrm>
            <a:off x="609600" y="4667250"/>
            <a:ext cx="184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pic>
        <p:nvPicPr>
          <p:cNvPr descr="ClServer" id="802" name="Google Shape;802;p124"/>
          <p:cNvPicPr preferRelativeResize="0"/>
          <p:nvPr/>
        </p:nvPicPr>
        <p:blipFill rotWithShape="1">
          <a:blip r:embed="rId3">
            <a:alphaModFix/>
          </a:blip>
          <a:srcRect b="0" l="0" r="0" t="0"/>
          <a:stretch/>
        </p:blipFill>
        <p:spPr>
          <a:xfrm>
            <a:off x="3537500" y="59275"/>
            <a:ext cx="5187400" cy="1950675"/>
          </a:xfrm>
          <a:prstGeom prst="rect">
            <a:avLst/>
          </a:prstGeom>
          <a:noFill/>
          <a:ln>
            <a:noFill/>
          </a:ln>
        </p:spPr>
      </p:pic>
      <p:sp>
        <p:nvSpPr>
          <p:cNvPr id="803" name="Google Shape;803;p124"/>
          <p:cNvSpPr txBox="1"/>
          <p:nvPr/>
        </p:nvSpPr>
        <p:spPr>
          <a:xfrm>
            <a:off x="0" y="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 </a:t>
            </a:r>
            <a:endParaRPr/>
          </a:p>
        </p:txBody>
      </p:sp>
      <p:sp>
        <p:nvSpPr>
          <p:cNvPr id="804" name="Google Shape;804;p124"/>
          <p:cNvSpPr txBox="1"/>
          <p:nvPr/>
        </p:nvSpPr>
        <p:spPr>
          <a:xfrm>
            <a:off x="152400" y="1524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 </a:t>
            </a:r>
            <a:endParaRPr/>
          </a:p>
        </p:txBody>
      </p:sp>
      <p:sp>
        <p:nvSpPr>
          <p:cNvPr id="805" name="Google Shape;805;p124"/>
          <p:cNvSpPr txBox="1"/>
          <p:nvPr/>
        </p:nvSpPr>
        <p:spPr>
          <a:xfrm>
            <a:off x="304800" y="3048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82075" y="154350"/>
            <a:ext cx="2007600" cy="1247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 Network Switch</a:t>
            </a:r>
            <a:endParaRPr/>
          </a:p>
        </p:txBody>
      </p:sp>
      <p:pic>
        <p:nvPicPr>
          <p:cNvPr id="145" name="Google Shape;145;p26"/>
          <p:cNvPicPr preferRelativeResize="0"/>
          <p:nvPr/>
        </p:nvPicPr>
        <p:blipFill>
          <a:blip r:embed="rId3">
            <a:alphaModFix/>
          </a:blip>
          <a:stretch>
            <a:fillRect/>
          </a:stretch>
        </p:blipFill>
        <p:spPr>
          <a:xfrm>
            <a:off x="1123800" y="0"/>
            <a:ext cx="8020201" cy="51435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25"/>
          <p:cNvSpPr txBox="1"/>
          <p:nvPr>
            <p:ph type="title"/>
          </p:nvPr>
        </p:nvSpPr>
        <p:spPr>
          <a:xfrm>
            <a:off x="430800" y="1966625"/>
            <a:ext cx="8282400" cy="1516500"/>
          </a:xfrm>
          <a:prstGeom prst="rect">
            <a:avLst/>
          </a:prstGeom>
          <a:noFill/>
          <a:ln>
            <a:noFill/>
          </a:ln>
        </p:spPr>
        <p:txBody>
          <a:bodyPr anchorCtr="0" anchor="ctr" bIns="45700" lIns="274300" spcFirstLastPara="1" rIns="274300" wrap="square" tIns="45700">
            <a:normAutofit/>
          </a:bodyPr>
          <a:lstStyle/>
          <a:p>
            <a:pPr indent="0" lvl="0" marL="0" rtl="0" algn="ctr">
              <a:spcBef>
                <a:spcPts val="0"/>
              </a:spcBef>
              <a:spcAft>
                <a:spcPts val="0"/>
              </a:spcAft>
              <a:buClr>
                <a:schemeClr val="lt1"/>
              </a:buClr>
              <a:buSzPts val="3600"/>
              <a:buFont typeface="Century Gothic"/>
              <a:buNone/>
            </a:pPr>
            <a:r>
              <a:rPr lang="en"/>
              <a:t>Message Queuing Telemetry Transport [</a:t>
            </a:r>
            <a:r>
              <a:rPr lang="en"/>
              <a:t>MQTT] Protocol</a:t>
            </a:r>
            <a:endParaRPr/>
          </a:p>
        </p:txBody>
      </p:sp>
      <p:sp>
        <p:nvSpPr>
          <p:cNvPr id="811" name="Google Shape;811;p125">
            <a:hlinkClick r:id="rId3"/>
          </p:cNvPr>
          <p:cNvSpPr txBox="1"/>
          <p:nvPr/>
        </p:nvSpPr>
        <p:spPr>
          <a:xfrm>
            <a:off x="3149000" y="3960975"/>
            <a:ext cx="383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https://mqtt.org/</a:t>
            </a:r>
            <a:endParaRPr/>
          </a:p>
          <a:p>
            <a:pPr indent="0" lvl="0" marL="0" rtl="0" algn="l">
              <a:spcBef>
                <a:spcPts val="0"/>
              </a:spcBef>
              <a:spcAft>
                <a:spcPts val="0"/>
              </a:spcAft>
              <a:buNone/>
            </a:pPr>
            <a:r>
              <a:rPr lang="en" u="sng">
                <a:solidFill>
                  <a:schemeClr val="hlink"/>
                </a:solidFill>
                <a:hlinkClick r:id="rId5"/>
              </a:rPr>
              <a:t>https://youtu.be/z4r4hIZcp40</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26"/>
          <p:cNvSpPr txBox="1"/>
          <p:nvPr>
            <p:ph type="title"/>
          </p:nvPr>
        </p:nvSpPr>
        <p:spPr>
          <a:xfrm>
            <a:off x="307650" y="227592"/>
            <a:ext cx="8913900" cy="6858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600"/>
              <a:buFont typeface="Century Gothic"/>
              <a:buNone/>
            </a:pPr>
            <a:r>
              <a:rPr lang="en">
                <a:solidFill>
                  <a:srgbClr val="DF308E"/>
                </a:solidFill>
              </a:rPr>
              <a:t>IoT Application Layer Protocols</a:t>
            </a:r>
            <a:endParaRPr>
              <a:solidFill>
                <a:srgbClr val="DF308E"/>
              </a:solidFill>
            </a:endParaRPr>
          </a:p>
        </p:txBody>
      </p:sp>
      <p:sp>
        <p:nvSpPr>
          <p:cNvPr id="817" name="Google Shape;817;p126"/>
          <p:cNvSpPr txBox="1"/>
          <p:nvPr>
            <p:ph idx="1" type="body"/>
          </p:nvPr>
        </p:nvSpPr>
        <p:spPr>
          <a:xfrm>
            <a:off x="639625" y="1111575"/>
            <a:ext cx="8099700" cy="3522900"/>
          </a:xfrm>
          <a:prstGeom prst="rect">
            <a:avLst/>
          </a:prstGeom>
          <a:noFill/>
          <a:ln>
            <a:noFill/>
          </a:ln>
        </p:spPr>
        <p:txBody>
          <a:bodyPr anchorCtr="0" anchor="t" bIns="45700" lIns="91425" spcFirstLastPara="1" rIns="91425" wrap="square" tIns="45700">
            <a:noAutofit/>
          </a:bodyPr>
          <a:lstStyle/>
          <a:p>
            <a:pPr indent="-349250" lvl="0" marL="342900" rtl="0" algn="l">
              <a:lnSpc>
                <a:spcPct val="105000"/>
              </a:lnSpc>
              <a:spcBef>
                <a:spcPts val="0"/>
              </a:spcBef>
              <a:spcAft>
                <a:spcPts val="0"/>
              </a:spcAft>
              <a:buSzPts val="1900"/>
              <a:buChar char="●"/>
            </a:pPr>
            <a:r>
              <a:rPr lang="en" sz="1900"/>
              <a:t>Most popular application layer protocols used nowadays:</a:t>
            </a:r>
            <a:endParaRPr sz="1900"/>
          </a:p>
          <a:p>
            <a:pPr indent="-342900" lvl="1" marL="685800" rtl="0" algn="l">
              <a:lnSpc>
                <a:spcPct val="105000"/>
              </a:lnSpc>
              <a:spcBef>
                <a:spcPts val="600"/>
              </a:spcBef>
              <a:spcAft>
                <a:spcPts val="0"/>
              </a:spcAft>
              <a:buSzPts val="1900"/>
              <a:buChar char="○"/>
            </a:pPr>
            <a:r>
              <a:rPr b="1" lang="en" sz="1900"/>
              <a:t>CoAP: </a:t>
            </a:r>
            <a:r>
              <a:rPr lang="en" sz="1900"/>
              <a:t>Constrained Application Protocol</a:t>
            </a:r>
            <a:endParaRPr sz="1900"/>
          </a:p>
          <a:p>
            <a:pPr indent="-342900" lvl="1" marL="685800" rtl="0" algn="l">
              <a:lnSpc>
                <a:spcPct val="105000"/>
              </a:lnSpc>
              <a:spcBef>
                <a:spcPts val="600"/>
              </a:spcBef>
              <a:spcAft>
                <a:spcPts val="0"/>
              </a:spcAft>
              <a:buSzPts val="1900"/>
              <a:buChar char="○"/>
            </a:pPr>
            <a:r>
              <a:rPr b="1" lang="en" sz="1900"/>
              <a:t>MQTT: </a:t>
            </a:r>
            <a:r>
              <a:rPr lang="en" sz="1900"/>
              <a:t>Message Queuing Telemetry Transport </a:t>
            </a:r>
            <a:endParaRPr sz="1900"/>
          </a:p>
          <a:p>
            <a:pPr indent="-342900" lvl="1" marL="685800" rtl="0" algn="l">
              <a:lnSpc>
                <a:spcPct val="105000"/>
              </a:lnSpc>
              <a:spcBef>
                <a:spcPts val="600"/>
              </a:spcBef>
              <a:spcAft>
                <a:spcPts val="0"/>
              </a:spcAft>
              <a:buSzPts val="1900"/>
              <a:buChar char="○"/>
            </a:pPr>
            <a:r>
              <a:rPr b="1" lang="en" sz="1900"/>
              <a:t>XMPP: </a:t>
            </a:r>
            <a:r>
              <a:rPr lang="en" sz="1900"/>
              <a:t>Extensible Messaging and Presence Protocol </a:t>
            </a:r>
            <a:endParaRPr sz="1900"/>
          </a:p>
          <a:p>
            <a:pPr indent="-342900" lvl="1" marL="685800" rtl="0" algn="l">
              <a:lnSpc>
                <a:spcPct val="105000"/>
              </a:lnSpc>
              <a:spcBef>
                <a:spcPts val="600"/>
              </a:spcBef>
              <a:spcAft>
                <a:spcPts val="0"/>
              </a:spcAft>
              <a:buSzPts val="1900"/>
              <a:buChar char="○"/>
            </a:pPr>
            <a:r>
              <a:rPr b="1" lang="en" sz="1900"/>
              <a:t>AMQP: </a:t>
            </a:r>
            <a:r>
              <a:rPr lang="en" sz="1900"/>
              <a:t>Advanced Message Queuing Protocol</a:t>
            </a:r>
            <a:endParaRPr sz="1900"/>
          </a:p>
          <a:p>
            <a:pPr indent="-342900" lvl="1" marL="685800" rtl="0" algn="l">
              <a:lnSpc>
                <a:spcPct val="105000"/>
              </a:lnSpc>
              <a:spcBef>
                <a:spcPts val="600"/>
              </a:spcBef>
              <a:spcAft>
                <a:spcPts val="0"/>
              </a:spcAft>
              <a:buSzPts val="1900"/>
              <a:buChar char="○"/>
            </a:pPr>
            <a:r>
              <a:rPr b="1" lang="en" sz="1900"/>
              <a:t>WebSocket: </a:t>
            </a:r>
            <a:r>
              <a:rPr lang="en" sz="1900"/>
              <a:t>Computer Communications Protocol</a:t>
            </a:r>
            <a:endParaRPr sz="1900"/>
          </a:p>
          <a:p>
            <a:pPr indent="-342900" lvl="1" marL="685800" rtl="0" algn="l">
              <a:lnSpc>
                <a:spcPct val="105000"/>
              </a:lnSpc>
              <a:spcBef>
                <a:spcPts val="600"/>
              </a:spcBef>
              <a:spcAft>
                <a:spcPts val="0"/>
              </a:spcAft>
              <a:buSzPts val="1900"/>
              <a:buChar char="○"/>
            </a:pPr>
            <a:r>
              <a:rPr b="1" lang="en" sz="1900"/>
              <a:t>Alljoyn: </a:t>
            </a:r>
            <a:r>
              <a:rPr lang="en" sz="1900"/>
              <a:t>Full stack of protocols intended for IoT. Not separable application layer protocol</a:t>
            </a:r>
            <a:endParaRPr sz="1900"/>
          </a:p>
          <a:p>
            <a:pPr indent="-222250" lvl="1" marL="685800" rtl="0" algn="l">
              <a:lnSpc>
                <a:spcPct val="105000"/>
              </a:lnSpc>
              <a:spcBef>
                <a:spcPts val="600"/>
              </a:spcBef>
              <a:spcAft>
                <a:spcPts val="1200"/>
              </a:spcAft>
              <a:buSzPts val="1395"/>
              <a:buNone/>
            </a:pPr>
            <a:r>
              <a:t/>
            </a:r>
            <a:endParaRPr sz="19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27"/>
          <p:cNvSpPr txBox="1"/>
          <p:nvPr>
            <p:ph type="title"/>
          </p:nvPr>
        </p:nvSpPr>
        <p:spPr>
          <a:xfrm>
            <a:off x="230100" y="328364"/>
            <a:ext cx="8913900" cy="6858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600"/>
              <a:buFont typeface="Century Gothic"/>
              <a:buNone/>
            </a:pPr>
            <a:r>
              <a:rPr lang="en">
                <a:solidFill>
                  <a:srgbClr val="DF308E"/>
                </a:solidFill>
              </a:rPr>
              <a:t>MQTT</a:t>
            </a:r>
            <a:endParaRPr>
              <a:solidFill>
                <a:srgbClr val="DF308E"/>
              </a:solidFill>
            </a:endParaRPr>
          </a:p>
        </p:txBody>
      </p:sp>
      <p:sp>
        <p:nvSpPr>
          <p:cNvPr id="823" name="Google Shape;823;p127"/>
          <p:cNvSpPr txBox="1"/>
          <p:nvPr>
            <p:ph idx="1" type="body"/>
          </p:nvPr>
        </p:nvSpPr>
        <p:spPr>
          <a:xfrm>
            <a:off x="230100" y="1402675"/>
            <a:ext cx="5413500" cy="36165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800"/>
              <a:buChar char="●"/>
            </a:pPr>
            <a:r>
              <a:rPr lang="en"/>
              <a:t>Introduced by IBM</a:t>
            </a:r>
            <a:endParaRPr/>
          </a:p>
          <a:p>
            <a:pPr indent="-342900" lvl="0" marL="342900" rtl="0" algn="l">
              <a:spcBef>
                <a:spcPts val="0"/>
              </a:spcBef>
              <a:spcAft>
                <a:spcPts val="0"/>
              </a:spcAft>
              <a:buSzPts val="1800"/>
              <a:buChar char="●"/>
            </a:pPr>
            <a:r>
              <a:rPr lang="en"/>
              <a:t>Standardized by OASIS (2013)</a:t>
            </a:r>
            <a:endParaRPr/>
          </a:p>
          <a:p>
            <a:pPr indent="-342900" lvl="0" marL="342900" rtl="0" algn="l">
              <a:spcBef>
                <a:spcPts val="0"/>
              </a:spcBef>
              <a:spcAft>
                <a:spcPts val="0"/>
              </a:spcAft>
              <a:buSzPts val="1800"/>
              <a:buChar char="●"/>
            </a:pPr>
            <a:r>
              <a:rPr lang="en"/>
              <a:t>Uses Publish/Subscribe mechanism controlled by Broker</a:t>
            </a:r>
            <a:endParaRPr/>
          </a:p>
          <a:p>
            <a:pPr indent="-342900" lvl="0" marL="342900" rtl="0" algn="l">
              <a:spcBef>
                <a:spcPts val="2000"/>
              </a:spcBef>
              <a:spcAft>
                <a:spcPts val="0"/>
              </a:spcAft>
              <a:buSzPts val="1800"/>
              <a:buChar char="●"/>
            </a:pPr>
            <a:r>
              <a:rPr lang="en"/>
              <a:t>Broker</a:t>
            </a:r>
            <a:endParaRPr/>
          </a:p>
          <a:p>
            <a:pPr indent="-336550" lvl="1" marL="685800" rtl="0" algn="l">
              <a:spcBef>
                <a:spcPts val="600"/>
              </a:spcBef>
              <a:spcAft>
                <a:spcPts val="0"/>
              </a:spcAft>
              <a:buSzPts val="1800"/>
              <a:buChar char="○"/>
            </a:pPr>
            <a:r>
              <a:rPr lang="en"/>
              <a:t>Software component</a:t>
            </a:r>
            <a:endParaRPr/>
          </a:p>
          <a:p>
            <a:pPr indent="-336550" lvl="1" marL="685800" rtl="0" algn="l">
              <a:spcBef>
                <a:spcPts val="600"/>
              </a:spcBef>
              <a:spcAft>
                <a:spcPts val="0"/>
              </a:spcAft>
              <a:buSzPts val="1800"/>
              <a:buChar char="○"/>
            </a:pPr>
            <a:r>
              <a:rPr lang="en"/>
              <a:t>Responsible for distributing messages from Publishers to interested Subscribers</a:t>
            </a:r>
            <a:endParaRPr/>
          </a:p>
          <a:p>
            <a:pPr indent="0" lvl="0" marL="0" rtl="0" algn="l">
              <a:spcBef>
                <a:spcPts val="2000"/>
              </a:spcBef>
              <a:spcAft>
                <a:spcPts val="0"/>
              </a:spcAft>
              <a:buNone/>
            </a:pPr>
            <a:r>
              <a:t/>
            </a:r>
            <a:endParaRPr/>
          </a:p>
        </p:txBody>
      </p:sp>
      <p:pic>
        <p:nvPicPr>
          <p:cNvPr id="824" name="Google Shape;824;p127"/>
          <p:cNvPicPr preferRelativeResize="0"/>
          <p:nvPr/>
        </p:nvPicPr>
        <p:blipFill>
          <a:blip r:embed="rId3">
            <a:alphaModFix/>
          </a:blip>
          <a:stretch>
            <a:fillRect/>
          </a:stretch>
        </p:blipFill>
        <p:spPr>
          <a:xfrm>
            <a:off x="6038858" y="1014164"/>
            <a:ext cx="2651381" cy="685800"/>
          </a:xfrm>
          <a:prstGeom prst="rect">
            <a:avLst/>
          </a:prstGeom>
          <a:noFill/>
          <a:ln>
            <a:noFill/>
          </a:ln>
        </p:spPr>
      </p:pic>
      <p:sp>
        <p:nvSpPr>
          <p:cNvPr id="825" name="Google Shape;825;p127"/>
          <p:cNvSpPr txBox="1"/>
          <p:nvPr/>
        </p:nvSpPr>
        <p:spPr>
          <a:xfrm>
            <a:off x="5989525" y="1654225"/>
            <a:ext cx="3000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Code Pro"/>
                <a:ea typeface="Source Code Pro"/>
                <a:cs typeface="Source Code Pro"/>
                <a:sym typeface="Source Code Pro"/>
              </a:rPr>
              <a:t>The </a:t>
            </a:r>
            <a:r>
              <a:rPr b="1" lang="en" sz="1200">
                <a:solidFill>
                  <a:srgbClr val="DF308E"/>
                </a:solidFill>
                <a:latin typeface="Source Code Pro"/>
                <a:ea typeface="Source Code Pro"/>
                <a:cs typeface="Source Code Pro"/>
                <a:sym typeface="Source Code Pro"/>
              </a:rPr>
              <a:t>Organization for the Advancement of Structured Information Standards (OASIS; /oʊˈeɪ.sɪs/)</a:t>
            </a:r>
            <a:r>
              <a:rPr lang="en" sz="1200">
                <a:latin typeface="Source Code Pro"/>
                <a:ea typeface="Source Code Pro"/>
                <a:cs typeface="Source Code Pro"/>
                <a:sym typeface="Source Code Pro"/>
              </a:rPr>
              <a:t> is a nonprofit consortium that works on the development, convergence, and adoption of open standards for cybersecurity, blockchain, Internet of things (IoT), emergency management, cloud computing, legal data exchange, energy, content technologies, and other areas.</a:t>
            </a:r>
            <a:endParaRPr sz="1200">
              <a:latin typeface="Source Code Pro"/>
              <a:ea typeface="Source Code Pro"/>
              <a:cs typeface="Source Code Pro"/>
              <a:sym typeface="Source Code Pr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28"/>
          <p:cNvSpPr/>
          <p:nvPr/>
        </p:nvSpPr>
        <p:spPr>
          <a:xfrm>
            <a:off x="179400" y="738900"/>
            <a:ext cx="5993100" cy="4347600"/>
          </a:xfrm>
          <a:prstGeom prst="rect">
            <a:avLst/>
          </a:prstGeom>
          <a:noFill/>
          <a:ln>
            <a:noFill/>
          </a:ln>
        </p:spPr>
        <p:txBody>
          <a:bodyPr anchorCtr="0" anchor="t" bIns="45700" lIns="91425" spcFirstLastPara="1" rIns="91425" wrap="square" tIns="45700">
            <a:noAutofit/>
          </a:bodyPr>
          <a:lstStyle/>
          <a:p>
            <a:pPr indent="-259080" lvl="0" marL="228600" marR="0" rtl="0" algn="just">
              <a:lnSpc>
                <a:spcPct val="94000"/>
              </a:lnSpc>
              <a:spcBef>
                <a:spcPts val="1213"/>
              </a:spcBef>
              <a:spcAft>
                <a:spcPts val="0"/>
              </a:spcAft>
              <a:buClr>
                <a:srgbClr val="212529"/>
              </a:buClr>
              <a:buSzPts val="1800"/>
              <a:buFont typeface="Source Code Pro"/>
              <a:buChar char="■"/>
            </a:pPr>
            <a:r>
              <a:rPr lang="en" sz="1800">
                <a:solidFill>
                  <a:srgbClr val="212529"/>
                </a:solidFill>
                <a:latin typeface="Source Code Pro"/>
                <a:ea typeface="Source Code Pro"/>
                <a:cs typeface="Source Code Pro"/>
                <a:sym typeface="Source Code Pro"/>
              </a:rPr>
              <a:t>MQTT was co-invented by IBM and Arcom Systems over 13 years ago.</a:t>
            </a:r>
            <a:endParaRPr sz="1800">
              <a:solidFill>
                <a:srgbClr val="212529"/>
              </a:solidFill>
              <a:latin typeface="Source Code Pro"/>
              <a:ea typeface="Source Code Pro"/>
              <a:cs typeface="Source Code Pro"/>
              <a:sym typeface="Source Code Pro"/>
            </a:endParaRPr>
          </a:p>
          <a:p>
            <a:pPr indent="-144462" lvl="1" marL="630237" marR="0" rtl="0" algn="just">
              <a:lnSpc>
                <a:spcPct val="97000"/>
              </a:lnSpc>
              <a:spcBef>
                <a:spcPts val="100"/>
              </a:spcBef>
              <a:spcAft>
                <a:spcPts val="0"/>
              </a:spcAft>
              <a:buClr>
                <a:schemeClr val="dk1"/>
              </a:buClr>
              <a:buSzPts val="1400"/>
              <a:buFont typeface="Arial"/>
              <a:buNone/>
            </a:pPr>
            <a:r>
              <a:t/>
            </a:r>
            <a:endParaRPr i="0" sz="1800" u="none" cap="none" strike="noStrike">
              <a:solidFill>
                <a:schemeClr val="dk1"/>
              </a:solidFill>
              <a:latin typeface="Source Code Pro"/>
              <a:ea typeface="Source Code Pro"/>
              <a:cs typeface="Source Code Pro"/>
              <a:sym typeface="Source Code Pro"/>
            </a:endParaRPr>
          </a:p>
          <a:p>
            <a:pPr indent="-228600" lvl="0" marL="228600" marR="0" rtl="0" algn="l">
              <a:lnSpc>
                <a:spcPct val="97000"/>
              </a:lnSpc>
              <a:spcBef>
                <a:spcPts val="100"/>
              </a:spcBef>
              <a:spcAft>
                <a:spcPts val="0"/>
              </a:spcAft>
              <a:buClr>
                <a:srgbClr val="000000"/>
              </a:buClr>
              <a:buSzPts val="1800"/>
              <a:buFont typeface="Arial"/>
              <a:buChar char="•"/>
            </a:pPr>
            <a:r>
              <a:rPr b="1" lang="en" sz="1800">
                <a:solidFill>
                  <a:srgbClr val="000000"/>
                </a:solidFill>
                <a:latin typeface="Source Code Pro"/>
                <a:ea typeface="Source Code Pro"/>
                <a:cs typeface="Source Code Pro"/>
                <a:sym typeface="Source Code Pro"/>
              </a:rPr>
              <a:t>Abstract from the MQTT spec web site:</a:t>
            </a:r>
            <a:r>
              <a:rPr lang="en" sz="1800">
                <a:solidFill>
                  <a:srgbClr val="000000"/>
                </a:solidFill>
                <a:latin typeface="Source Code Pro"/>
                <a:ea typeface="Source Code Pro"/>
                <a:cs typeface="Source Code Pro"/>
                <a:sym typeface="Source Code Pro"/>
              </a:rPr>
              <a:t>  The MQ Telemetry Transport (MQTT) protocol is a lightweight publish/subscribe protocol flowing over TCP/IP for </a:t>
            </a:r>
            <a:r>
              <a:rPr lang="en" sz="1800">
                <a:solidFill>
                  <a:srgbClr val="DF308E"/>
                </a:solidFill>
                <a:latin typeface="Source Code Pro"/>
                <a:ea typeface="Source Code Pro"/>
                <a:cs typeface="Source Code Pro"/>
                <a:sym typeface="Source Code Pro"/>
              </a:rPr>
              <a:t>remote sensors and control devices through low bandwidth, unreliable or intermittent communications. </a:t>
            </a:r>
            <a:endParaRPr sz="1800">
              <a:solidFill>
                <a:srgbClr val="DF308E"/>
              </a:solidFill>
              <a:latin typeface="Source Code Pro"/>
              <a:ea typeface="Source Code Pro"/>
              <a:cs typeface="Source Code Pro"/>
              <a:sym typeface="Source Code Pro"/>
            </a:endParaRPr>
          </a:p>
          <a:p>
            <a:pPr indent="-228600" lvl="0" marL="228600" marR="0" rtl="0" algn="l">
              <a:lnSpc>
                <a:spcPct val="97000"/>
              </a:lnSpc>
              <a:spcBef>
                <a:spcPts val="100"/>
              </a:spcBef>
              <a:spcAft>
                <a:spcPts val="0"/>
              </a:spcAft>
              <a:buClr>
                <a:srgbClr val="000000"/>
              </a:buClr>
              <a:buSzPts val="1800"/>
              <a:buFont typeface="Arial"/>
              <a:buChar char="•"/>
            </a:pPr>
            <a:r>
              <a:rPr lang="en" sz="1800">
                <a:solidFill>
                  <a:srgbClr val="000000"/>
                </a:solidFill>
                <a:latin typeface="Source Code Pro"/>
                <a:ea typeface="Source Code Pro"/>
                <a:cs typeface="Source Code Pro"/>
                <a:sym typeface="Source Code Pro"/>
              </a:rPr>
              <a:t>This protocol specification has not been standardized. </a:t>
            </a:r>
            <a:endParaRPr sz="1800">
              <a:solidFill>
                <a:srgbClr val="000000"/>
              </a:solidFill>
              <a:latin typeface="Source Code Pro"/>
              <a:ea typeface="Source Code Pro"/>
              <a:cs typeface="Source Code Pro"/>
              <a:sym typeface="Source Code Pro"/>
            </a:endParaRPr>
          </a:p>
          <a:p>
            <a:pPr indent="-228600" lvl="0" marL="228600" marR="0" rtl="0" algn="l">
              <a:lnSpc>
                <a:spcPct val="97000"/>
              </a:lnSpc>
              <a:spcBef>
                <a:spcPts val="100"/>
              </a:spcBef>
              <a:spcAft>
                <a:spcPts val="0"/>
              </a:spcAft>
              <a:buClr>
                <a:srgbClr val="000000"/>
              </a:buClr>
              <a:buSzPts val="1800"/>
              <a:buFont typeface="Arial"/>
              <a:buChar char="•"/>
            </a:pPr>
            <a:r>
              <a:rPr lang="en" sz="1800">
                <a:solidFill>
                  <a:srgbClr val="000000"/>
                </a:solidFill>
                <a:latin typeface="Source Code Pro"/>
                <a:ea typeface="Source Code Pro"/>
                <a:cs typeface="Source Code Pro"/>
                <a:sym typeface="Source Code Pro"/>
              </a:rPr>
              <a:t>It is made available</a:t>
            </a:r>
            <a:r>
              <a:rPr lang="en" sz="1800">
                <a:latin typeface="Source Code Pro"/>
                <a:ea typeface="Source Code Pro"/>
                <a:cs typeface="Source Code Pro"/>
                <a:sym typeface="Source Code Pro"/>
              </a:rPr>
              <a:t> </a:t>
            </a:r>
            <a:r>
              <a:rPr lang="en" sz="1800">
                <a:solidFill>
                  <a:srgbClr val="000000"/>
                </a:solidFill>
                <a:latin typeface="Source Code Pro"/>
                <a:ea typeface="Source Code Pro"/>
                <a:cs typeface="Source Code Pro"/>
                <a:sym typeface="Source Code Pro"/>
              </a:rPr>
              <a:t>under a royalty free license</a:t>
            </a:r>
            <a:endParaRPr sz="1800">
              <a:solidFill>
                <a:schemeClr val="dk1"/>
              </a:solidFill>
              <a:latin typeface="Source Code Pro"/>
              <a:ea typeface="Source Code Pro"/>
              <a:cs typeface="Source Code Pro"/>
              <a:sym typeface="Source Code Pro"/>
            </a:endParaRPr>
          </a:p>
          <a:p>
            <a:pPr indent="-228600" lvl="0" marL="228600" marR="0" rtl="0" algn="just">
              <a:lnSpc>
                <a:spcPct val="97000"/>
              </a:lnSpc>
              <a:spcBef>
                <a:spcPts val="100"/>
              </a:spcBef>
              <a:spcAft>
                <a:spcPts val="0"/>
              </a:spcAft>
              <a:buClr>
                <a:schemeClr val="dk1"/>
              </a:buClr>
              <a:buSzPts val="2400"/>
              <a:buFont typeface="Arial"/>
              <a:buNone/>
            </a:pPr>
            <a:r>
              <a:t/>
            </a:r>
            <a:endParaRPr sz="1800">
              <a:solidFill>
                <a:schemeClr val="dk1"/>
              </a:solidFill>
              <a:latin typeface="Source Code Pro"/>
              <a:ea typeface="Source Code Pro"/>
              <a:cs typeface="Source Code Pro"/>
              <a:sym typeface="Source Code Pro"/>
            </a:endParaRPr>
          </a:p>
          <a:p>
            <a:pPr indent="-228600" lvl="0" marL="228600" marR="0" rtl="0" algn="just">
              <a:lnSpc>
                <a:spcPct val="97000"/>
              </a:lnSpc>
              <a:spcBef>
                <a:spcPts val="100"/>
              </a:spcBef>
              <a:spcAft>
                <a:spcPts val="0"/>
              </a:spcAft>
              <a:buClr>
                <a:schemeClr val="dk1"/>
              </a:buClr>
              <a:buSzPts val="2400"/>
              <a:buFont typeface="Arial"/>
              <a:buNone/>
            </a:pPr>
            <a:r>
              <a:t/>
            </a:r>
            <a:endParaRPr sz="1800">
              <a:solidFill>
                <a:schemeClr val="dk1"/>
              </a:solidFill>
              <a:latin typeface="Source Code Pro"/>
              <a:ea typeface="Source Code Pro"/>
              <a:cs typeface="Source Code Pro"/>
              <a:sym typeface="Source Code Pro"/>
            </a:endParaRPr>
          </a:p>
        </p:txBody>
      </p:sp>
      <p:pic>
        <p:nvPicPr>
          <p:cNvPr id="832" name="Google Shape;832;p128"/>
          <p:cNvPicPr preferRelativeResize="0"/>
          <p:nvPr/>
        </p:nvPicPr>
        <p:blipFill rotWithShape="1">
          <a:blip r:embed="rId3">
            <a:alphaModFix/>
          </a:blip>
          <a:srcRect b="0" l="0" r="0" t="0"/>
          <a:stretch/>
        </p:blipFill>
        <p:spPr>
          <a:xfrm>
            <a:off x="6357950" y="951310"/>
            <a:ext cx="2528875" cy="3456384"/>
          </a:xfrm>
          <a:prstGeom prst="rect">
            <a:avLst/>
          </a:prstGeom>
          <a:noFill/>
          <a:ln>
            <a:noFill/>
          </a:ln>
        </p:spPr>
      </p:pic>
      <p:sp>
        <p:nvSpPr>
          <p:cNvPr id="833" name="Google Shape;833;p128"/>
          <p:cNvSpPr txBox="1"/>
          <p:nvPr/>
        </p:nvSpPr>
        <p:spPr>
          <a:xfrm>
            <a:off x="0" y="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t> </a:t>
            </a:r>
            <a:endParaRPr/>
          </a:p>
        </p:txBody>
      </p:sp>
      <p:sp>
        <p:nvSpPr>
          <p:cNvPr id="834" name="Google Shape;834;p128"/>
          <p:cNvSpPr txBox="1"/>
          <p:nvPr>
            <p:ph type="title"/>
          </p:nvPr>
        </p:nvSpPr>
        <p:spPr>
          <a:xfrm>
            <a:off x="179400" y="26539"/>
            <a:ext cx="8913900" cy="6858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600"/>
              <a:buFont typeface="Century Gothic"/>
              <a:buNone/>
            </a:pPr>
            <a:r>
              <a:rPr lang="en">
                <a:solidFill>
                  <a:srgbClr val="DF308E"/>
                </a:solidFill>
              </a:rPr>
              <a:t>MQTT</a:t>
            </a:r>
            <a:endParaRPr>
              <a:solidFill>
                <a:srgbClr val="DF308E"/>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29"/>
          <p:cNvSpPr txBox="1"/>
          <p:nvPr>
            <p:ph type="title"/>
          </p:nvPr>
        </p:nvSpPr>
        <p:spPr>
          <a:xfrm>
            <a:off x="186450" y="116864"/>
            <a:ext cx="8913900" cy="6858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600"/>
              <a:buFont typeface="Century Gothic"/>
              <a:buNone/>
            </a:pPr>
            <a:r>
              <a:rPr lang="en">
                <a:solidFill>
                  <a:srgbClr val="DF308E"/>
                </a:solidFill>
              </a:rPr>
              <a:t>Why </a:t>
            </a:r>
            <a:r>
              <a:rPr lang="en">
                <a:solidFill>
                  <a:srgbClr val="DF308E"/>
                </a:solidFill>
              </a:rPr>
              <a:t>MQTT?</a:t>
            </a:r>
            <a:endParaRPr>
              <a:solidFill>
                <a:srgbClr val="DF308E"/>
              </a:solidFill>
            </a:endParaRPr>
          </a:p>
        </p:txBody>
      </p:sp>
      <p:sp>
        <p:nvSpPr>
          <p:cNvPr id="840" name="Google Shape;840;p129"/>
          <p:cNvSpPr txBox="1"/>
          <p:nvPr>
            <p:ph idx="1" type="body"/>
          </p:nvPr>
        </p:nvSpPr>
        <p:spPr>
          <a:xfrm>
            <a:off x="230100" y="962025"/>
            <a:ext cx="8826600" cy="4076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600"/>
              </a:spcBef>
              <a:spcAft>
                <a:spcPts val="0"/>
              </a:spcAft>
              <a:buClr>
                <a:srgbClr val="DF308E"/>
              </a:buClr>
              <a:buSzPts val="1800"/>
              <a:buAutoNum type="arabicPeriod"/>
            </a:pPr>
            <a:r>
              <a:rPr lang="en">
                <a:solidFill>
                  <a:srgbClr val="DF308E"/>
                </a:solidFill>
              </a:rPr>
              <a:t>Lightweight and Efficient</a:t>
            </a:r>
            <a:endParaRPr>
              <a:solidFill>
                <a:srgbClr val="DF308E"/>
              </a:solidFill>
            </a:endParaRPr>
          </a:p>
          <a:p>
            <a:pPr indent="-342900" lvl="2" marL="1371600" rtl="0" algn="l">
              <a:lnSpc>
                <a:spcPct val="100000"/>
              </a:lnSpc>
              <a:spcBef>
                <a:spcPts val="0"/>
              </a:spcBef>
              <a:spcAft>
                <a:spcPts val="0"/>
              </a:spcAft>
              <a:buSzPts val="1800"/>
              <a:buAutoNum type="romanLcPeriod"/>
            </a:pPr>
            <a:r>
              <a:rPr lang="en"/>
              <a:t>MQTT clients are very small, require minimal resources so can be used on small microcontrollers.</a:t>
            </a:r>
            <a:endParaRPr/>
          </a:p>
          <a:p>
            <a:pPr indent="-342900" lvl="2" marL="1371600" rtl="0" algn="l">
              <a:lnSpc>
                <a:spcPct val="100000"/>
              </a:lnSpc>
              <a:spcBef>
                <a:spcPts val="0"/>
              </a:spcBef>
              <a:spcAft>
                <a:spcPts val="0"/>
              </a:spcAft>
              <a:buSzPts val="1800"/>
              <a:buAutoNum type="romanLcPeriod"/>
            </a:pPr>
            <a:r>
              <a:rPr lang="en"/>
              <a:t>MQTT message headers are small to optimize network bandwidth.</a:t>
            </a:r>
            <a:endParaRPr/>
          </a:p>
          <a:p>
            <a:pPr indent="-342900" lvl="0" marL="457200" rtl="0" algn="l">
              <a:lnSpc>
                <a:spcPct val="100000"/>
              </a:lnSpc>
              <a:spcBef>
                <a:spcPts val="0"/>
              </a:spcBef>
              <a:spcAft>
                <a:spcPts val="0"/>
              </a:spcAft>
              <a:buClr>
                <a:srgbClr val="DF308E"/>
              </a:buClr>
              <a:buSzPts val="1800"/>
              <a:buAutoNum type="arabicPeriod"/>
            </a:pPr>
            <a:r>
              <a:rPr lang="en">
                <a:solidFill>
                  <a:srgbClr val="DF308E"/>
                </a:solidFill>
              </a:rPr>
              <a:t>Bi-directional Communications</a:t>
            </a:r>
            <a:endParaRPr>
              <a:solidFill>
                <a:srgbClr val="DF308E"/>
              </a:solidFill>
            </a:endParaRPr>
          </a:p>
          <a:p>
            <a:pPr indent="-342900" lvl="2" marL="1371600" rtl="0" algn="l">
              <a:lnSpc>
                <a:spcPct val="100000"/>
              </a:lnSpc>
              <a:spcBef>
                <a:spcPts val="0"/>
              </a:spcBef>
              <a:spcAft>
                <a:spcPts val="0"/>
              </a:spcAft>
              <a:buSzPts val="1800"/>
              <a:buAutoNum type="romanLcPeriod"/>
            </a:pPr>
            <a:r>
              <a:rPr lang="en"/>
              <a:t>MQTT allows for messaging between device to cloud and cloud to device. </a:t>
            </a:r>
            <a:endParaRPr/>
          </a:p>
          <a:p>
            <a:pPr indent="-342900" lvl="2" marL="1371600" rtl="0" algn="l">
              <a:lnSpc>
                <a:spcPct val="100000"/>
              </a:lnSpc>
              <a:spcBef>
                <a:spcPts val="0"/>
              </a:spcBef>
              <a:spcAft>
                <a:spcPts val="0"/>
              </a:spcAft>
              <a:buSzPts val="1800"/>
              <a:buAutoNum type="romanLcPeriod"/>
            </a:pPr>
            <a:r>
              <a:rPr lang="en"/>
              <a:t>This makes for easy broadcasting messages to groups of things.</a:t>
            </a:r>
            <a:endParaRPr/>
          </a:p>
          <a:p>
            <a:pPr indent="-342900" lvl="0" marL="457200" rtl="0" algn="l">
              <a:lnSpc>
                <a:spcPct val="100000"/>
              </a:lnSpc>
              <a:spcBef>
                <a:spcPts val="0"/>
              </a:spcBef>
              <a:spcAft>
                <a:spcPts val="0"/>
              </a:spcAft>
              <a:buClr>
                <a:srgbClr val="DF308E"/>
              </a:buClr>
              <a:buSzPts val="1800"/>
              <a:buAutoNum type="arabicPeriod"/>
            </a:pPr>
            <a:r>
              <a:rPr lang="en">
                <a:solidFill>
                  <a:srgbClr val="DF308E"/>
                </a:solidFill>
              </a:rPr>
              <a:t>Scale to Millions of Things</a:t>
            </a:r>
            <a:endParaRPr>
              <a:solidFill>
                <a:srgbClr val="DF308E"/>
              </a:solidFill>
            </a:endParaRPr>
          </a:p>
          <a:p>
            <a:pPr indent="0" lvl="0" marL="1371600" rtl="0" algn="l">
              <a:lnSpc>
                <a:spcPct val="100000"/>
              </a:lnSpc>
              <a:spcBef>
                <a:spcPts val="1200"/>
              </a:spcBef>
              <a:spcAft>
                <a:spcPts val="1200"/>
              </a:spcAft>
              <a:buNone/>
            </a:pPr>
            <a:r>
              <a:rPr lang="en"/>
              <a:t>MQTT can scale to connect with millions of IoT devices.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30"/>
          <p:cNvSpPr txBox="1"/>
          <p:nvPr>
            <p:ph type="title"/>
          </p:nvPr>
        </p:nvSpPr>
        <p:spPr>
          <a:xfrm>
            <a:off x="186450" y="116864"/>
            <a:ext cx="8913900" cy="6858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600"/>
              <a:buFont typeface="Century Gothic"/>
              <a:buNone/>
            </a:pPr>
            <a:r>
              <a:rPr lang="en">
                <a:solidFill>
                  <a:srgbClr val="DF308E"/>
                </a:solidFill>
              </a:rPr>
              <a:t>Why MQTT? [contd.]</a:t>
            </a:r>
            <a:endParaRPr>
              <a:solidFill>
                <a:srgbClr val="DF308E"/>
              </a:solidFill>
            </a:endParaRPr>
          </a:p>
        </p:txBody>
      </p:sp>
      <p:sp>
        <p:nvSpPr>
          <p:cNvPr id="846" name="Google Shape;846;p130"/>
          <p:cNvSpPr txBox="1"/>
          <p:nvPr>
            <p:ph idx="1" type="body"/>
          </p:nvPr>
        </p:nvSpPr>
        <p:spPr>
          <a:xfrm>
            <a:off x="230100" y="731300"/>
            <a:ext cx="8826600" cy="43071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600"/>
              </a:spcBef>
              <a:spcAft>
                <a:spcPts val="0"/>
              </a:spcAft>
              <a:buClr>
                <a:srgbClr val="DF308E"/>
              </a:buClr>
              <a:buSzPts val="1800"/>
              <a:buAutoNum type="arabicPeriod" startAt="4"/>
            </a:pPr>
            <a:r>
              <a:rPr lang="en">
                <a:solidFill>
                  <a:srgbClr val="DF308E"/>
                </a:solidFill>
              </a:rPr>
              <a:t>Reliable Message Delivery</a:t>
            </a:r>
            <a:endParaRPr>
              <a:solidFill>
                <a:srgbClr val="DF308E"/>
              </a:solidFill>
            </a:endParaRPr>
          </a:p>
          <a:p>
            <a:pPr indent="-342900" lvl="1" marL="914400" rtl="0" algn="l">
              <a:lnSpc>
                <a:spcPct val="100000"/>
              </a:lnSpc>
              <a:spcBef>
                <a:spcPts val="0"/>
              </a:spcBef>
              <a:spcAft>
                <a:spcPts val="0"/>
              </a:spcAft>
              <a:buSzPts val="1800"/>
              <a:buAutoNum type="alphaLcPeriod"/>
            </a:pPr>
            <a:r>
              <a:rPr lang="en"/>
              <a:t>Reliability of message delivery is important for many IoT use cases. </a:t>
            </a:r>
            <a:endParaRPr/>
          </a:p>
          <a:p>
            <a:pPr indent="-342900" lvl="1" marL="914400" rtl="0" algn="l">
              <a:lnSpc>
                <a:spcPct val="100000"/>
              </a:lnSpc>
              <a:spcBef>
                <a:spcPts val="0"/>
              </a:spcBef>
              <a:spcAft>
                <a:spcPts val="0"/>
              </a:spcAft>
              <a:buSzPts val="1800"/>
              <a:buAutoNum type="alphaLcPeriod"/>
            </a:pPr>
            <a:r>
              <a:rPr lang="en"/>
              <a:t>This is why MQTT has 3 defined quality of service levels: </a:t>
            </a:r>
            <a:r>
              <a:rPr lang="en">
                <a:solidFill>
                  <a:srgbClr val="DF308E"/>
                </a:solidFill>
              </a:rPr>
              <a:t>0 - at most once, 1- at least once, 2 - exactly once</a:t>
            </a:r>
            <a:endParaRPr>
              <a:solidFill>
                <a:srgbClr val="DF308E"/>
              </a:solidFill>
            </a:endParaRPr>
          </a:p>
          <a:p>
            <a:pPr indent="-342900" lvl="0" marL="457200" rtl="0" algn="l">
              <a:lnSpc>
                <a:spcPct val="100000"/>
              </a:lnSpc>
              <a:spcBef>
                <a:spcPts val="0"/>
              </a:spcBef>
              <a:spcAft>
                <a:spcPts val="0"/>
              </a:spcAft>
              <a:buClr>
                <a:srgbClr val="DF308E"/>
              </a:buClr>
              <a:buSzPts val="1800"/>
              <a:buAutoNum type="arabicPeriod" startAt="4"/>
            </a:pPr>
            <a:r>
              <a:rPr lang="en">
                <a:solidFill>
                  <a:srgbClr val="DF308E"/>
                </a:solidFill>
              </a:rPr>
              <a:t>Support for Unreliable Networks</a:t>
            </a:r>
            <a:endParaRPr>
              <a:solidFill>
                <a:srgbClr val="DF308E"/>
              </a:solidFill>
            </a:endParaRPr>
          </a:p>
          <a:p>
            <a:pPr indent="-342900" lvl="1" marL="914400" rtl="0" algn="l">
              <a:lnSpc>
                <a:spcPct val="100000"/>
              </a:lnSpc>
              <a:spcBef>
                <a:spcPts val="0"/>
              </a:spcBef>
              <a:spcAft>
                <a:spcPts val="0"/>
              </a:spcAft>
              <a:buSzPts val="1800"/>
              <a:buAutoNum type="alphaLcPeriod"/>
            </a:pPr>
            <a:r>
              <a:rPr lang="en"/>
              <a:t>Many IoT devices connect over unreliable cellular networks. </a:t>
            </a:r>
            <a:endParaRPr/>
          </a:p>
          <a:p>
            <a:pPr indent="-342900" lvl="1" marL="914400" rtl="0" algn="l">
              <a:lnSpc>
                <a:spcPct val="100000"/>
              </a:lnSpc>
              <a:spcBef>
                <a:spcPts val="0"/>
              </a:spcBef>
              <a:spcAft>
                <a:spcPts val="0"/>
              </a:spcAft>
              <a:buSzPts val="1800"/>
              <a:buAutoNum type="alphaLcPeriod"/>
            </a:pPr>
            <a:r>
              <a:rPr lang="en"/>
              <a:t>MQTT’s support for persistent sessions reduces the time to reconnect the client with the broker.</a:t>
            </a:r>
            <a:endParaRPr/>
          </a:p>
          <a:p>
            <a:pPr indent="-342900" lvl="0" marL="457200" rtl="0" algn="l">
              <a:lnSpc>
                <a:spcPct val="100000"/>
              </a:lnSpc>
              <a:spcBef>
                <a:spcPts val="0"/>
              </a:spcBef>
              <a:spcAft>
                <a:spcPts val="0"/>
              </a:spcAft>
              <a:buClr>
                <a:srgbClr val="DF308E"/>
              </a:buClr>
              <a:buSzPts val="1800"/>
              <a:buAutoNum type="arabicPeriod" startAt="4"/>
            </a:pPr>
            <a:r>
              <a:rPr lang="en">
                <a:solidFill>
                  <a:srgbClr val="DF308E"/>
                </a:solidFill>
              </a:rPr>
              <a:t>Security Enabled </a:t>
            </a:r>
            <a:endParaRPr>
              <a:solidFill>
                <a:srgbClr val="DF308E"/>
              </a:solidFill>
            </a:endParaRPr>
          </a:p>
          <a:p>
            <a:pPr indent="-342900" lvl="1" marL="914400" rtl="0" algn="l">
              <a:lnSpc>
                <a:spcPct val="100000"/>
              </a:lnSpc>
              <a:spcBef>
                <a:spcPts val="0"/>
              </a:spcBef>
              <a:spcAft>
                <a:spcPts val="0"/>
              </a:spcAft>
              <a:buSzPts val="1800"/>
              <a:buAutoNum type="alphaLcPeriod"/>
            </a:pPr>
            <a:r>
              <a:rPr lang="en"/>
              <a:t>MQTT makes it easy to encrypt messages using TLS and authenticate clients using modern authentication protocols, such as OAuth.</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31"/>
          <p:cNvSpPr txBox="1"/>
          <p:nvPr>
            <p:ph type="title"/>
          </p:nvPr>
        </p:nvSpPr>
        <p:spPr>
          <a:xfrm>
            <a:off x="254025" y="74475"/>
            <a:ext cx="8520600" cy="733500"/>
          </a:xfrm>
          <a:prstGeom prst="rect">
            <a:avLst/>
          </a:prstGeom>
          <a:noFill/>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MQTT Publish / Subscribe Architecture</a:t>
            </a:r>
            <a:endParaRPr>
              <a:solidFill>
                <a:srgbClr val="DF308E"/>
              </a:solidFill>
            </a:endParaRPr>
          </a:p>
        </p:txBody>
      </p:sp>
      <p:pic>
        <p:nvPicPr>
          <p:cNvPr id="852" name="Google Shape;852;p131"/>
          <p:cNvPicPr preferRelativeResize="0"/>
          <p:nvPr/>
        </p:nvPicPr>
        <p:blipFill>
          <a:blip r:embed="rId3">
            <a:alphaModFix/>
          </a:blip>
          <a:stretch>
            <a:fillRect/>
          </a:stretch>
        </p:blipFill>
        <p:spPr>
          <a:xfrm>
            <a:off x="0" y="1364175"/>
            <a:ext cx="9144000" cy="2857502"/>
          </a:xfrm>
          <a:prstGeom prst="rect">
            <a:avLst/>
          </a:prstGeom>
          <a:noFill/>
          <a:ln>
            <a:noFill/>
          </a:ln>
        </p:spPr>
      </p:pic>
      <p:sp>
        <p:nvSpPr>
          <p:cNvPr id="853" name="Google Shape;853;p131"/>
          <p:cNvSpPr txBox="1"/>
          <p:nvPr/>
        </p:nvSpPr>
        <p:spPr>
          <a:xfrm>
            <a:off x="2864975" y="4201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https://mqtt.org/</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id="858" name="Google Shape;858;p132"/>
          <p:cNvPicPr preferRelativeResize="0"/>
          <p:nvPr>
            <p:ph idx="2" type="body"/>
          </p:nvPr>
        </p:nvPicPr>
        <p:blipFill rotWithShape="1">
          <a:blip r:embed="rId3">
            <a:alphaModFix/>
          </a:blip>
          <a:srcRect b="0" l="0" r="0" t="0"/>
          <a:stretch/>
        </p:blipFill>
        <p:spPr>
          <a:xfrm>
            <a:off x="4104700" y="1038950"/>
            <a:ext cx="4994100" cy="3638700"/>
          </a:xfrm>
          <a:prstGeom prst="rect">
            <a:avLst/>
          </a:prstGeom>
          <a:noFill/>
          <a:ln>
            <a:noFill/>
          </a:ln>
        </p:spPr>
      </p:pic>
      <p:sp>
        <p:nvSpPr>
          <p:cNvPr id="859" name="Google Shape;859;p132"/>
          <p:cNvSpPr txBox="1"/>
          <p:nvPr>
            <p:ph type="title"/>
          </p:nvPr>
        </p:nvSpPr>
        <p:spPr>
          <a:xfrm>
            <a:off x="99875" y="196979"/>
            <a:ext cx="7886700" cy="7611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600"/>
              <a:buFont typeface="Century Gothic"/>
              <a:buNone/>
            </a:pPr>
            <a:r>
              <a:rPr lang="en">
                <a:solidFill>
                  <a:srgbClr val="DF308E"/>
                </a:solidFill>
              </a:rPr>
              <a:t>MQTT component details</a:t>
            </a:r>
            <a:endParaRPr>
              <a:solidFill>
                <a:srgbClr val="DF308E"/>
              </a:solidFill>
            </a:endParaRPr>
          </a:p>
        </p:txBody>
      </p:sp>
      <p:sp>
        <p:nvSpPr>
          <p:cNvPr id="860" name="Google Shape;860;p132"/>
          <p:cNvSpPr txBox="1"/>
          <p:nvPr>
            <p:ph idx="1" type="body"/>
          </p:nvPr>
        </p:nvSpPr>
        <p:spPr>
          <a:xfrm>
            <a:off x="0" y="1135075"/>
            <a:ext cx="4424100" cy="37869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
              <a:t>Many – to – many Sub to Pub relationship</a:t>
            </a:r>
            <a:endParaRPr/>
          </a:p>
          <a:p>
            <a:pPr indent="-342900" lvl="0" marL="457200" rtl="0" algn="l">
              <a:spcBef>
                <a:spcPts val="0"/>
              </a:spcBef>
              <a:spcAft>
                <a:spcPts val="0"/>
              </a:spcAft>
              <a:buSzPts val="1800"/>
              <a:buChar char="●"/>
            </a:pPr>
            <a:r>
              <a:rPr lang="en"/>
              <a:t>One Broker for every system</a:t>
            </a:r>
            <a:endParaRPr/>
          </a:p>
          <a:p>
            <a:pPr indent="-342900" lvl="0" marL="457200" rtl="0" algn="l">
              <a:spcBef>
                <a:spcPts val="0"/>
              </a:spcBef>
              <a:spcAft>
                <a:spcPts val="0"/>
              </a:spcAft>
              <a:buSzPts val="1800"/>
              <a:buChar char="●"/>
            </a:pPr>
            <a:r>
              <a:rPr lang="en"/>
              <a:t>Subs authenticated to Broker</a:t>
            </a:r>
            <a:endParaRPr/>
          </a:p>
          <a:p>
            <a:pPr indent="-342900" lvl="0" marL="457200" rtl="0" algn="l">
              <a:spcBef>
                <a:spcPts val="0"/>
              </a:spcBef>
              <a:spcAft>
                <a:spcPts val="0"/>
              </a:spcAft>
              <a:buSzPts val="1800"/>
              <a:buChar char="●"/>
            </a:pPr>
            <a:r>
              <a:rPr lang="en"/>
              <a:t>Subs/Pubs can be very constrained</a:t>
            </a:r>
            <a:endParaRPr/>
          </a:p>
          <a:p>
            <a:pPr indent="-342900" lvl="0" marL="457200" rtl="0" algn="l">
              <a:spcBef>
                <a:spcPts val="0"/>
              </a:spcBef>
              <a:spcAft>
                <a:spcPts val="0"/>
              </a:spcAft>
              <a:buSzPts val="1800"/>
              <a:buChar char="●"/>
            </a:pPr>
            <a:r>
              <a:rPr lang="en"/>
              <a:t>Pub can be even only a sensor</a:t>
            </a:r>
            <a:endParaRPr/>
          </a:p>
          <a:p>
            <a:pPr indent="-342900" lvl="0" marL="457200" rtl="0" algn="l">
              <a:spcBef>
                <a:spcPts val="0"/>
              </a:spcBef>
              <a:spcAft>
                <a:spcPts val="0"/>
              </a:spcAft>
              <a:buSzPts val="1800"/>
              <a:buChar char="●"/>
            </a:pPr>
            <a:r>
              <a:rPr lang="en"/>
              <a:t>Broker has to provide more computational power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descr="https://www.penninkhof.com/wp-content/uploads/2015/03/MQTT.png" id="865" name="Google Shape;865;p133"/>
          <p:cNvPicPr preferRelativeResize="0"/>
          <p:nvPr/>
        </p:nvPicPr>
        <p:blipFill rotWithShape="1">
          <a:blip r:embed="rId3">
            <a:alphaModFix/>
          </a:blip>
          <a:srcRect b="0" l="0" r="0" t="0"/>
          <a:stretch/>
        </p:blipFill>
        <p:spPr>
          <a:xfrm>
            <a:off x="5967075" y="288426"/>
            <a:ext cx="2758576" cy="1549775"/>
          </a:xfrm>
          <a:prstGeom prst="rect">
            <a:avLst/>
          </a:prstGeom>
          <a:noFill/>
          <a:ln>
            <a:noFill/>
          </a:ln>
        </p:spPr>
      </p:pic>
      <p:sp>
        <p:nvSpPr>
          <p:cNvPr id="866" name="Google Shape;866;p133"/>
          <p:cNvSpPr txBox="1"/>
          <p:nvPr>
            <p:ph type="title"/>
          </p:nvPr>
        </p:nvSpPr>
        <p:spPr>
          <a:xfrm>
            <a:off x="230100" y="328364"/>
            <a:ext cx="8913900" cy="6858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600"/>
              <a:buFont typeface="Century Gothic"/>
              <a:buNone/>
            </a:pPr>
            <a:r>
              <a:rPr lang="en">
                <a:solidFill>
                  <a:srgbClr val="DF308E"/>
                </a:solidFill>
              </a:rPr>
              <a:t>MQTT Versions</a:t>
            </a:r>
            <a:endParaRPr>
              <a:solidFill>
                <a:srgbClr val="DF308E"/>
              </a:solidFill>
            </a:endParaRPr>
          </a:p>
        </p:txBody>
      </p:sp>
      <p:sp>
        <p:nvSpPr>
          <p:cNvPr id="867" name="Google Shape;867;p133"/>
          <p:cNvSpPr txBox="1"/>
          <p:nvPr>
            <p:ph idx="1" type="body"/>
          </p:nvPr>
        </p:nvSpPr>
        <p:spPr>
          <a:xfrm>
            <a:off x="533400" y="1336975"/>
            <a:ext cx="8307300" cy="2711100"/>
          </a:xfrm>
          <a:prstGeom prst="rect">
            <a:avLst/>
          </a:prstGeom>
          <a:noFill/>
          <a:ln>
            <a:noFill/>
          </a:ln>
        </p:spPr>
        <p:txBody>
          <a:bodyPr anchorCtr="0" anchor="t" bIns="45700" lIns="91425" spcFirstLastPara="1" rIns="91425" wrap="square" tIns="45700">
            <a:noAutofit/>
          </a:bodyPr>
          <a:lstStyle/>
          <a:p>
            <a:pPr indent="0" lvl="0" marL="342900" rtl="0" algn="l">
              <a:spcBef>
                <a:spcPts val="2000"/>
              </a:spcBef>
              <a:spcAft>
                <a:spcPts val="0"/>
              </a:spcAft>
              <a:buNone/>
            </a:pPr>
            <a:r>
              <a:t/>
            </a:r>
            <a:endParaRPr/>
          </a:p>
          <a:p>
            <a:pPr indent="-336550" lvl="1" marL="685800" rtl="0" algn="l">
              <a:spcBef>
                <a:spcPts val="600"/>
              </a:spcBef>
              <a:spcAft>
                <a:spcPts val="0"/>
              </a:spcAft>
              <a:buSzPts val="1800"/>
              <a:buChar char="○"/>
            </a:pPr>
            <a:r>
              <a:rPr lang="en"/>
              <a:t>MQTT-SN (sensor networks)</a:t>
            </a:r>
            <a:endParaRPr/>
          </a:p>
          <a:p>
            <a:pPr indent="-336550" lvl="1" marL="685800" rtl="0" algn="l">
              <a:spcBef>
                <a:spcPts val="600"/>
              </a:spcBef>
              <a:spcAft>
                <a:spcPts val="1200"/>
              </a:spcAft>
              <a:buSzPts val="1800"/>
              <a:buChar char="○"/>
            </a:pPr>
            <a:r>
              <a:rPr lang="en"/>
              <a:t>S-MQTT (designed in such a way that it can be run on low-end and battery-operated sensor/actuator devices and operate over bandwidth-constraint WSNs such as ZigBee-based network)s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34"/>
          <p:cNvSpPr txBox="1"/>
          <p:nvPr>
            <p:ph type="title"/>
          </p:nvPr>
        </p:nvSpPr>
        <p:spPr>
          <a:xfrm>
            <a:off x="115050" y="286069"/>
            <a:ext cx="8913900" cy="514500"/>
          </a:xfrm>
          <a:prstGeom prst="rect">
            <a:avLst/>
          </a:prstGeom>
          <a:noFill/>
          <a:ln>
            <a:noFill/>
          </a:ln>
        </p:spPr>
        <p:txBody>
          <a:bodyPr anchorCtr="0" anchor="ctr" bIns="45700" lIns="274300" spcFirstLastPara="1" rIns="274300" wrap="square" tIns="45700">
            <a:normAutofit fontScale="90000"/>
          </a:bodyPr>
          <a:lstStyle/>
          <a:p>
            <a:pPr indent="0" lvl="0" marL="0" rtl="0" algn="l">
              <a:spcBef>
                <a:spcPts val="0"/>
              </a:spcBef>
              <a:spcAft>
                <a:spcPts val="0"/>
              </a:spcAft>
              <a:buClr>
                <a:schemeClr val="lt1"/>
              </a:buClr>
              <a:buSzPct val="120000"/>
              <a:buFont typeface="Century Gothic"/>
              <a:buNone/>
            </a:pPr>
            <a:r>
              <a:rPr lang="en">
                <a:solidFill>
                  <a:srgbClr val="DF308E"/>
                </a:solidFill>
              </a:rPr>
              <a:t>Access Control</a:t>
            </a:r>
            <a:endParaRPr>
              <a:solidFill>
                <a:srgbClr val="DF308E"/>
              </a:solidFill>
            </a:endParaRPr>
          </a:p>
        </p:txBody>
      </p:sp>
      <p:sp>
        <p:nvSpPr>
          <p:cNvPr id="873" name="Google Shape;873;p134"/>
          <p:cNvSpPr txBox="1"/>
          <p:nvPr>
            <p:ph idx="1" type="body"/>
          </p:nvPr>
        </p:nvSpPr>
        <p:spPr>
          <a:xfrm>
            <a:off x="521525" y="1411922"/>
            <a:ext cx="3566100" cy="3366900"/>
          </a:xfrm>
          <a:prstGeom prst="rect">
            <a:avLst/>
          </a:prstGeom>
          <a:noFill/>
          <a:ln>
            <a:noFill/>
          </a:ln>
        </p:spPr>
        <p:txBody>
          <a:bodyPr anchorCtr="0" anchor="t" bIns="45700" lIns="91425" spcFirstLastPara="1" rIns="91425" wrap="square" tIns="45700">
            <a:noAutofit/>
          </a:bodyPr>
          <a:lstStyle/>
          <a:p>
            <a:pPr indent="-351155" lvl="0" marL="342900" rtl="0" algn="l">
              <a:lnSpc>
                <a:spcPct val="95000"/>
              </a:lnSpc>
              <a:spcBef>
                <a:spcPts val="0"/>
              </a:spcBef>
              <a:spcAft>
                <a:spcPts val="0"/>
              </a:spcAft>
              <a:buSzPts val="1930"/>
              <a:buChar char="●"/>
            </a:pPr>
            <a:r>
              <a:rPr lang="en" sz="1929"/>
              <a:t>What</a:t>
            </a:r>
            <a:endParaRPr sz="1929"/>
          </a:p>
          <a:p>
            <a:pPr indent="-344805" lvl="1" marL="685800" rtl="0" algn="l">
              <a:lnSpc>
                <a:spcPct val="95000"/>
              </a:lnSpc>
              <a:spcBef>
                <a:spcPts val="600"/>
              </a:spcBef>
              <a:spcAft>
                <a:spcPts val="0"/>
              </a:spcAft>
              <a:buSzPts val="1930"/>
              <a:buChar char="○"/>
            </a:pPr>
            <a:r>
              <a:rPr lang="en" sz="1929"/>
              <a:t>Restrictions in order to enforce policies</a:t>
            </a:r>
            <a:endParaRPr sz="1929"/>
          </a:p>
          <a:p>
            <a:pPr indent="-351155" lvl="0" marL="342900" rtl="0" algn="l">
              <a:lnSpc>
                <a:spcPct val="95000"/>
              </a:lnSpc>
              <a:spcBef>
                <a:spcPts val="2000"/>
              </a:spcBef>
              <a:spcAft>
                <a:spcPts val="0"/>
              </a:spcAft>
              <a:buSzPts val="1930"/>
              <a:buChar char="●"/>
            </a:pPr>
            <a:r>
              <a:rPr lang="en" sz="1929"/>
              <a:t>Effect</a:t>
            </a:r>
            <a:endParaRPr sz="1929"/>
          </a:p>
          <a:p>
            <a:pPr indent="-344805" lvl="1" marL="685800" rtl="0" algn="l">
              <a:lnSpc>
                <a:spcPct val="95000"/>
              </a:lnSpc>
              <a:spcBef>
                <a:spcPts val="600"/>
              </a:spcBef>
              <a:spcAft>
                <a:spcPts val="1200"/>
              </a:spcAft>
              <a:buSzPts val="1930"/>
              <a:buChar char="○"/>
            </a:pPr>
            <a:r>
              <a:rPr lang="en" sz="1929"/>
              <a:t>Permission/Denial of access to a specific resource</a:t>
            </a:r>
            <a:endParaRPr sz="1929"/>
          </a:p>
        </p:txBody>
      </p:sp>
      <p:pic>
        <p:nvPicPr>
          <p:cNvPr id="874" name="Google Shape;874;p134"/>
          <p:cNvPicPr preferRelativeResize="0"/>
          <p:nvPr/>
        </p:nvPicPr>
        <p:blipFill rotWithShape="1">
          <a:blip r:embed="rId3">
            <a:alphaModFix/>
          </a:blip>
          <a:srcRect b="0" l="0" r="0" t="0"/>
          <a:stretch/>
        </p:blipFill>
        <p:spPr>
          <a:xfrm>
            <a:off x="5469924" y="1123349"/>
            <a:ext cx="3322025" cy="2896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Typical LAN “Local Area Network”</a:t>
            </a:r>
            <a:endParaRPr/>
          </a:p>
        </p:txBody>
      </p:sp>
      <p:pic>
        <p:nvPicPr>
          <p:cNvPr id="151" name="Google Shape;151;p27"/>
          <p:cNvPicPr preferRelativeResize="0"/>
          <p:nvPr/>
        </p:nvPicPr>
        <p:blipFill>
          <a:blip r:embed="rId3">
            <a:alphaModFix/>
          </a:blip>
          <a:stretch>
            <a:fillRect/>
          </a:stretch>
        </p:blipFill>
        <p:spPr>
          <a:xfrm>
            <a:off x="1005084" y="733500"/>
            <a:ext cx="7133840" cy="4410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35"/>
          <p:cNvSpPr txBox="1"/>
          <p:nvPr>
            <p:ph type="title"/>
          </p:nvPr>
        </p:nvSpPr>
        <p:spPr>
          <a:xfrm>
            <a:off x="0" y="428610"/>
            <a:ext cx="8913900" cy="6858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600"/>
              <a:buFont typeface="Century Gothic"/>
              <a:buNone/>
            </a:pPr>
            <a:r>
              <a:rPr lang="en">
                <a:solidFill>
                  <a:srgbClr val="DF308E"/>
                </a:solidFill>
              </a:rPr>
              <a:t>Access Control Policy</a:t>
            </a:r>
            <a:endParaRPr>
              <a:solidFill>
                <a:srgbClr val="DF308E"/>
              </a:solidFill>
            </a:endParaRPr>
          </a:p>
        </p:txBody>
      </p:sp>
      <p:pic>
        <p:nvPicPr>
          <p:cNvPr id="880" name="Google Shape;880;p135"/>
          <p:cNvPicPr preferRelativeResize="0"/>
          <p:nvPr/>
        </p:nvPicPr>
        <p:blipFill rotWithShape="1">
          <a:blip r:embed="rId3">
            <a:alphaModFix/>
          </a:blip>
          <a:srcRect b="0" l="0" r="0" t="0"/>
          <a:stretch/>
        </p:blipFill>
        <p:spPr>
          <a:xfrm>
            <a:off x="4686122" y="58190"/>
            <a:ext cx="4457875" cy="2863150"/>
          </a:xfrm>
          <a:prstGeom prst="rect">
            <a:avLst/>
          </a:prstGeom>
          <a:noFill/>
          <a:ln>
            <a:noFill/>
          </a:ln>
        </p:spPr>
      </p:pic>
      <p:sp>
        <p:nvSpPr>
          <p:cNvPr id="881" name="Google Shape;881;p135"/>
          <p:cNvSpPr txBox="1"/>
          <p:nvPr>
            <p:ph idx="1" type="body"/>
          </p:nvPr>
        </p:nvSpPr>
        <p:spPr>
          <a:xfrm>
            <a:off x="288600" y="1232300"/>
            <a:ext cx="5152500" cy="3200400"/>
          </a:xfrm>
          <a:prstGeom prst="rect">
            <a:avLst/>
          </a:prstGeom>
          <a:noFill/>
          <a:ln>
            <a:noFill/>
          </a:ln>
        </p:spPr>
        <p:txBody>
          <a:bodyPr anchorCtr="0" anchor="t" bIns="45700" lIns="91425" spcFirstLastPara="1" rIns="91425" wrap="square" tIns="45700">
            <a:noAutofit/>
          </a:bodyPr>
          <a:lstStyle/>
          <a:p>
            <a:pPr indent="-352425" lvl="0" marL="342900" rtl="0" algn="l">
              <a:lnSpc>
                <a:spcPct val="95000"/>
              </a:lnSpc>
              <a:spcBef>
                <a:spcPts val="0"/>
              </a:spcBef>
              <a:spcAft>
                <a:spcPts val="0"/>
              </a:spcAft>
              <a:buSzPts val="2150"/>
              <a:buChar char="●"/>
            </a:pPr>
            <a:r>
              <a:rPr lang="en" sz="1965"/>
              <a:t>Set of rules that allow/deny access</a:t>
            </a:r>
            <a:endParaRPr sz="1965"/>
          </a:p>
          <a:p>
            <a:pPr indent="-352425" lvl="0" marL="342900" rtl="0" algn="l">
              <a:lnSpc>
                <a:spcPct val="95000"/>
              </a:lnSpc>
              <a:spcBef>
                <a:spcPts val="2000"/>
              </a:spcBef>
              <a:spcAft>
                <a:spcPts val="0"/>
              </a:spcAft>
              <a:buSzPts val="2150"/>
              <a:buChar char="●"/>
            </a:pPr>
            <a:r>
              <a:rPr lang="en" sz="1965"/>
              <a:t>Rules depend on attributes</a:t>
            </a:r>
            <a:endParaRPr sz="1965"/>
          </a:p>
          <a:p>
            <a:pPr indent="-352425" lvl="0" marL="342900" rtl="0" algn="l">
              <a:lnSpc>
                <a:spcPct val="95000"/>
              </a:lnSpc>
              <a:spcBef>
                <a:spcPts val="2000"/>
              </a:spcBef>
              <a:spcAft>
                <a:spcPts val="1200"/>
              </a:spcAft>
              <a:buSzPts val="2150"/>
              <a:buChar char="●"/>
            </a:pPr>
            <a:r>
              <a:rPr lang="en" sz="1965"/>
              <a:t>Access control evaluates attributes only once at request time</a:t>
            </a:r>
            <a:endParaRPr sz="1965"/>
          </a:p>
        </p:txBody>
      </p:sp>
      <p:sp>
        <p:nvSpPr>
          <p:cNvPr id="882" name="Google Shape;882;p135"/>
          <p:cNvSpPr txBox="1"/>
          <p:nvPr/>
        </p:nvSpPr>
        <p:spPr>
          <a:xfrm>
            <a:off x="4686125" y="3586025"/>
            <a:ext cx="4254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NIS uses a </a:t>
            </a:r>
            <a:r>
              <a:rPr lang="en" u="sng"/>
              <a:t>simple key-to-entry query scheme</a:t>
            </a:r>
            <a:r>
              <a:rPr lang="en"/>
              <a:t> to find data. LDAP uses a flexible, but complex, </a:t>
            </a:r>
            <a:r>
              <a:rPr lang="en" u="sng"/>
              <a:t>base/scope/filter search criteria.</a:t>
            </a:r>
            <a:r>
              <a:rPr lang="en"/>
              <a:t> </a:t>
            </a:r>
            <a:endParaRPr/>
          </a:p>
          <a:p>
            <a:pPr indent="-317500" lvl="0" marL="457200" rtl="0" algn="l">
              <a:spcBef>
                <a:spcPts val="0"/>
              </a:spcBef>
              <a:spcAft>
                <a:spcPts val="0"/>
              </a:spcAft>
              <a:buSzPts val="1400"/>
              <a:buChar char="●"/>
            </a:pPr>
            <a:r>
              <a:rPr lang="en"/>
              <a:t>NIS does not perform authentication. LDAP performs authentication.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136"/>
          <p:cNvPicPr preferRelativeResize="0"/>
          <p:nvPr/>
        </p:nvPicPr>
        <p:blipFill rotWithShape="1">
          <a:blip r:embed="rId3">
            <a:alphaModFix/>
          </a:blip>
          <a:srcRect b="19237" l="0" r="4933" t="0"/>
          <a:stretch/>
        </p:blipFill>
        <p:spPr>
          <a:xfrm>
            <a:off x="2624450" y="494800"/>
            <a:ext cx="6519549" cy="4153876"/>
          </a:xfrm>
          <a:prstGeom prst="rect">
            <a:avLst/>
          </a:prstGeom>
          <a:noFill/>
          <a:ln>
            <a:noFill/>
          </a:ln>
        </p:spPr>
      </p:pic>
      <p:sp>
        <p:nvSpPr>
          <p:cNvPr id="888" name="Google Shape;888;p136"/>
          <p:cNvSpPr txBox="1"/>
          <p:nvPr>
            <p:ph idx="1" type="body"/>
          </p:nvPr>
        </p:nvSpPr>
        <p:spPr>
          <a:xfrm>
            <a:off x="115050" y="1300600"/>
            <a:ext cx="2807400" cy="3099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solidFill>
                  <a:srgbClr val="000000"/>
                </a:solidFill>
              </a:rPr>
              <a:t>LDAP (Lightweight Directory Access Protocol) is a software protocol for enabling anyone to locate data about organizations, individuals and other resources such as files and devices in a network -- whether on the public Internet or on a corporate Intranet.</a:t>
            </a:r>
            <a:endParaRPr/>
          </a:p>
        </p:txBody>
      </p:sp>
      <p:sp>
        <p:nvSpPr>
          <p:cNvPr id="889" name="Google Shape;889;p136"/>
          <p:cNvSpPr txBox="1"/>
          <p:nvPr>
            <p:ph type="title"/>
          </p:nvPr>
        </p:nvSpPr>
        <p:spPr>
          <a:xfrm>
            <a:off x="115050" y="236300"/>
            <a:ext cx="1529100" cy="6858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600"/>
              <a:buFont typeface="Century Gothic"/>
              <a:buNone/>
            </a:pPr>
            <a:r>
              <a:rPr lang="en">
                <a:solidFill>
                  <a:srgbClr val="DF308E"/>
                </a:solidFill>
              </a:rPr>
              <a:t>LDAP</a:t>
            </a:r>
            <a:endParaRPr>
              <a:solidFill>
                <a:srgbClr val="DF308E"/>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p137"/>
          <p:cNvPicPr preferRelativeResize="0"/>
          <p:nvPr/>
        </p:nvPicPr>
        <p:blipFill rotWithShape="1">
          <a:blip r:embed="rId3">
            <a:alphaModFix/>
          </a:blip>
          <a:srcRect b="0" l="0" r="0" t="0"/>
          <a:stretch/>
        </p:blipFill>
        <p:spPr>
          <a:xfrm>
            <a:off x="4572000" y="3070908"/>
            <a:ext cx="4417275" cy="1942142"/>
          </a:xfrm>
          <a:prstGeom prst="rect">
            <a:avLst/>
          </a:prstGeom>
          <a:noFill/>
          <a:ln>
            <a:noFill/>
          </a:ln>
        </p:spPr>
      </p:pic>
      <p:sp>
        <p:nvSpPr>
          <p:cNvPr id="895" name="Google Shape;895;p137"/>
          <p:cNvSpPr txBox="1"/>
          <p:nvPr>
            <p:ph type="title"/>
          </p:nvPr>
        </p:nvSpPr>
        <p:spPr>
          <a:xfrm>
            <a:off x="0" y="375032"/>
            <a:ext cx="8913900" cy="685800"/>
          </a:xfrm>
          <a:prstGeom prst="rect">
            <a:avLst/>
          </a:prstGeom>
          <a:noFill/>
          <a:ln>
            <a:noFill/>
          </a:ln>
        </p:spPr>
        <p:txBody>
          <a:bodyPr anchorCtr="0" anchor="ctr" bIns="45700" lIns="274300" spcFirstLastPara="1" rIns="274300" wrap="square" tIns="45700">
            <a:normAutofit/>
          </a:bodyPr>
          <a:lstStyle/>
          <a:p>
            <a:pPr indent="0" lvl="0" marL="0" rtl="0" algn="l">
              <a:spcBef>
                <a:spcPts val="0"/>
              </a:spcBef>
              <a:spcAft>
                <a:spcPts val="0"/>
              </a:spcAft>
              <a:buClr>
                <a:schemeClr val="lt1"/>
              </a:buClr>
              <a:buSzPts val="3600"/>
              <a:buFont typeface="Century Gothic"/>
              <a:buNone/>
            </a:pPr>
            <a:r>
              <a:rPr lang="en">
                <a:solidFill>
                  <a:srgbClr val="DF308E"/>
                </a:solidFill>
              </a:rPr>
              <a:t>Attribute mutability</a:t>
            </a:r>
            <a:endParaRPr>
              <a:solidFill>
                <a:srgbClr val="DF308E"/>
              </a:solidFill>
            </a:endParaRPr>
          </a:p>
        </p:txBody>
      </p:sp>
      <p:sp>
        <p:nvSpPr>
          <p:cNvPr id="896" name="Google Shape;896;p137"/>
          <p:cNvSpPr txBox="1"/>
          <p:nvPr>
            <p:ph idx="1" type="body"/>
          </p:nvPr>
        </p:nvSpPr>
        <p:spPr>
          <a:xfrm>
            <a:off x="500034" y="1178709"/>
            <a:ext cx="7610400" cy="2753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000"/>
              <a:buChar char="●"/>
            </a:pPr>
            <a:r>
              <a:rPr lang="en" sz="2000"/>
              <a:t>Conditions may change during time</a:t>
            </a:r>
            <a:endParaRPr/>
          </a:p>
          <a:p>
            <a:pPr indent="-342900" lvl="0" marL="342900" rtl="0" algn="l">
              <a:spcBef>
                <a:spcPts val="2000"/>
              </a:spcBef>
              <a:spcAft>
                <a:spcPts val="0"/>
              </a:spcAft>
              <a:buSzPts val="2000"/>
              <a:buChar char="●"/>
            </a:pPr>
            <a:r>
              <a:rPr lang="en" sz="2000"/>
              <a:t>So do attributes</a:t>
            </a:r>
            <a:endParaRPr/>
          </a:p>
          <a:p>
            <a:pPr indent="-342900" lvl="0" marL="342900" rtl="0" algn="l">
              <a:spcBef>
                <a:spcPts val="2000"/>
              </a:spcBef>
              <a:spcAft>
                <a:spcPts val="0"/>
              </a:spcAft>
              <a:buSzPts val="2000"/>
              <a:buChar char="●"/>
            </a:pPr>
            <a:r>
              <a:rPr lang="en" sz="2000"/>
              <a:t>New attribute values may affect conditions</a:t>
            </a:r>
            <a:endParaRPr/>
          </a:p>
          <a:p>
            <a:pPr indent="-342900" lvl="0" marL="342900" rtl="0" algn="l">
              <a:spcBef>
                <a:spcPts val="2000"/>
              </a:spcBef>
              <a:spcAft>
                <a:spcPts val="0"/>
              </a:spcAft>
              <a:buSzPts val="2000"/>
              <a:buChar char="●"/>
            </a:pPr>
            <a:r>
              <a:rPr lang="en" sz="2000"/>
              <a:t>What if they violate policy?</a:t>
            </a:r>
            <a:endParaRPr/>
          </a:p>
          <a:p>
            <a:pPr indent="0" lvl="0" marL="0" rtl="0" algn="l">
              <a:spcBef>
                <a:spcPts val="2000"/>
              </a:spcBef>
              <a:spcAft>
                <a:spcPts val="1200"/>
              </a:spcAft>
              <a:buSzPts val="2000"/>
              <a:buNone/>
            </a:pPr>
            <a:r>
              <a:t/>
            </a:r>
            <a:endParaRPr sz="20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38"/>
          <p:cNvSpPr txBox="1"/>
          <p:nvPr>
            <p:ph type="title"/>
          </p:nvPr>
        </p:nvSpPr>
        <p:spPr>
          <a:xfrm>
            <a:off x="148250" y="93700"/>
            <a:ext cx="2582400" cy="733500"/>
          </a:xfrm>
          <a:prstGeom prst="rect">
            <a:avLst/>
          </a:prstGeom>
          <a:noFill/>
          <a:ln>
            <a:noFill/>
          </a:ln>
        </p:spPr>
        <p:txBody>
          <a:bodyPr anchorCtr="0" anchor="ctr" bIns="45700" lIns="274300" spcFirstLastPara="1" rIns="274300" wrap="square" tIns="45700">
            <a:normAutofit fontScale="90000"/>
          </a:bodyPr>
          <a:lstStyle/>
          <a:p>
            <a:pPr indent="0" lvl="0" marL="0" rtl="0" algn="l">
              <a:spcBef>
                <a:spcPts val="0"/>
              </a:spcBef>
              <a:spcAft>
                <a:spcPts val="0"/>
              </a:spcAft>
              <a:buClr>
                <a:schemeClr val="lt1"/>
              </a:buClr>
              <a:buSzPct val="120000"/>
              <a:buFont typeface="Century Gothic"/>
              <a:buNone/>
            </a:pPr>
            <a:r>
              <a:rPr lang="en">
                <a:solidFill>
                  <a:srgbClr val="DF308E"/>
                </a:solidFill>
              </a:rPr>
              <a:t>MQTT in Action</a:t>
            </a:r>
            <a:endParaRPr>
              <a:solidFill>
                <a:srgbClr val="DF308E"/>
              </a:solidFill>
            </a:endParaRPr>
          </a:p>
        </p:txBody>
      </p:sp>
      <p:pic>
        <p:nvPicPr>
          <p:cNvPr id="902" name="Google Shape;902;p138"/>
          <p:cNvPicPr preferRelativeResize="0"/>
          <p:nvPr/>
        </p:nvPicPr>
        <p:blipFill>
          <a:blip r:embed="rId3">
            <a:alphaModFix/>
          </a:blip>
          <a:stretch>
            <a:fillRect/>
          </a:stretch>
        </p:blipFill>
        <p:spPr>
          <a:xfrm>
            <a:off x="152400" y="702450"/>
            <a:ext cx="8939151" cy="4288650"/>
          </a:xfrm>
          <a:prstGeom prst="rect">
            <a:avLst/>
          </a:prstGeom>
          <a:noFill/>
          <a:ln>
            <a:noFill/>
          </a:ln>
        </p:spPr>
      </p:pic>
      <p:sp>
        <p:nvSpPr>
          <p:cNvPr id="903" name="Google Shape;903;p138">
            <a:hlinkClick r:id="rId4"/>
          </p:cNvPr>
          <p:cNvSpPr txBox="1"/>
          <p:nvPr/>
        </p:nvSpPr>
        <p:spPr>
          <a:xfrm>
            <a:off x="3960950" y="209050"/>
            <a:ext cx="49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https://mqtt.org/use-cases/#automotive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39"/>
          <p:cNvSpPr txBox="1"/>
          <p:nvPr>
            <p:ph type="title"/>
          </p:nvPr>
        </p:nvSpPr>
        <p:spPr>
          <a:xfrm>
            <a:off x="430800" y="18993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AM / FM</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0"/>
          <p:cNvSpPr txBox="1"/>
          <p:nvPr>
            <p:ph type="title"/>
          </p:nvPr>
        </p:nvSpPr>
        <p:spPr>
          <a:xfrm>
            <a:off x="31170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What is Modulation?</a:t>
            </a:r>
            <a:endParaRPr>
              <a:solidFill>
                <a:srgbClr val="DF308E"/>
              </a:solidFill>
            </a:endParaRPr>
          </a:p>
        </p:txBody>
      </p:sp>
      <p:sp>
        <p:nvSpPr>
          <p:cNvPr id="914" name="Google Shape;914;p140"/>
          <p:cNvSpPr txBox="1"/>
          <p:nvPr>
            <p:ph idx="1" type="body"/>
          </p:nvPr>
        </p:nvSpPr>
        <p:spPr>
          <a:xfrm>
            <a:off x="273225" y="646975"/>
            <a:ext cx="8735400" cy="4334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I</a:t>
            </a:r>
            <a:r>
              <a:rPr lang="en"/>
              <a:t>t is a process in a communication system. An electronic communication system converts our message (information) into an electronic signal and the electronic signal is carried out by carrier waves to the destination.</a:t>
            </a:r>
            <a:endParaRPr/>
          </a:p>
          <a:p>
            <a:pPr indent="-342900" lvl="0" marL="457200" rtl="0" algn="l">
              <a:spcBef>
                <a:spcPts val="0"/>
              </a:spcBef>
              <a:spcAft>
                <a:spcPts val="0"/>
              </a:spcAft>
              <a:buSzPts val="1800"/>
              <a:buChar char="●"/>
            </a:pPr>
            <a:r>
              <a:rPr lang="en"/>
              <a:t>One element in communication is a high-frequency </a:t>
            </a:r>
            <a:r>
              <a:rPr lang="en" u="sng"/>
              <a:t>carrier wave</a:t>
            </a:r>
            <a:r>
              <a:rPr lang="en"/>
              <a:t> and the other is the </a:t>
            </a:r>
            <a:r>
              <a:rPr lang="en" u="sng"/>
              <a:t>information</a:t>
            </a:r>
            <a:r>
              <a:rPr lang="en"/>
              <a:t> that has to be transmitted (modulating signal) (or) input signal. These are essential for communication which is done using a device from one place to another. </a:t>
            </a:r>
            <a:endParaRPr/>
          </a:p>
          <a:p>
            <a:pPr indent="-342900" lvl="0" marL="457200" rtl="0" algn="l">
              <a:spcBef>
                <a:spcPts val="0"/>
              </a:spcBef>
              <a:spcAft>
                <a:spcPts val="0"/>
              </a:spcAft>
              <a:buSzPts val="1800"/>
              <a:buChar char="●"/>
            </a:pPr>
            <a:r>
              <a:rPr lang="en"/>
              <a:t>In order that a radio signal can carry audio or other information for broadcasting or for two way radio communication, it must be modulated or changed in some way. </a:t>
            </a:r>
            <a:endParaRPr/>
          </a:p>
          <a:p>
            <a:pPr indent="-342900" lvl="0" marL="457200" rtl="0" algn="l">
              <a:spcBef>
                <a:spcPts val="0"/>
              </a:spcBef>
              <a:spcAft>
                <a:spcPts val="0"/>
              </a:spcAft>
              <a:buSzPts val="1800"/>
              <a:buChar char="●"/>
            </a:pPr>
            <a:r>
              <a:rPr lang="en"/>
              <a:t>Although there are a number of ways in which a radio signal may be modulated, one of the easiest is to change its amplitude in line with variations of the sound.</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41"/>
          <p:cNvSpPr txBox="1"/>
          <p:nvPr>
            <p:ph type="title"/>
          </p:nvPr>
        </p:nvSpPr>
        <p:spPr>
          <a:xfrm>
            <a:off x="31170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AM / FM - What is Modulation?</a:t>
            </a:r>
            <a:endParaRPr>
              <a:solidFill>
                <a:srgbClr val="DF308E"/>
              </a:solidFill>
            </a:endParaRPr>
          </a:p>
        </p:txBody>
      </p:sp>
      <p:pic>
        <p:nvPicPr>
          <p:cNvPr id="920" name="Google Shape;920;p141"/>
          <p:cNvPicPr preferRelativeResize="0"/>
          <p:nvPr/>
        </p:nvPicPr>
        <p:blipFill rotWithShape="1">
          <a:blip r:embed="rId3">
            <a:alphaModFix/>
          </a:blip>
          <a:srcRect b="4147" l="15235" r="17973" t="22447"/>
          <a:stretch/>
        </p:blipFill>
        <p:spPr>
          <a:xfrm>
            <a:off x="716050" y="740900"/>
            <a:ext cx="7121352" cy="440260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4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AM - What is Amplitude Modulation?</a:t>
            </a:r>
            <a:endParaRPr>
              <a:solidFill>
                <a:srgbClr val="DF308E"/>
              </a:solidFill>
            </a:endParaRPr>
          </a:p>
        </p:txBody>
      </p:sp>
      <p:sp>
        <p:nvSpPr>
          <p:cNvPr id="926" name="Google Shape;926;p142"/>
          <p:cNvSpPr txBox="1"/>
          <p:nvPr>
            <p:ph idx="1" type="body"/>
          </p:nvPr>
        </p:nvSpPr>
        <p:spPr>
          <a:xfrm>
            <a:off x="311700" y="1356200"/>
            <a:ext cx="5283900" cy="3739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Amplitude modulation or just AM is one of the earliest modulation methods that is used in transmitting information over the radio. </a:t>
            </a:r>
            <a:endParaRPr/>
          </a:p>
          <a:p>
            <a:pPr indent="0" lvl="0" marL="0" rtl="0" algn="l">
              <a:spcBef>
                <a:spcPts val="1200"/>
              </a:spcBef>
              <a:spcAft>
                <a:spcPts val="1200"/>
              </a:spcAft>
              <a:buNone/>
            </a:pPr>
            <a:r>
              <a:rPr lang="en"/>
              <a:t>This technique was devised in the 20th century at a time when  </a:t>
            </a:r>
            <a:r>
              <a:rPr lang="en" u="sng">
                <a:solidFill>
                  <a:schemeClr val="hlink"/>
                </a:solidFill>
                <a:hlinkClick r:id="rId3"/>
              </a:rPr>
              <a:t>Landell de Moura </a:t>
            </a:r>
            <a:r>
              <a:rPr lang="en"/>
              <a:t>and </a:t>
            </a:r>
            <a:r>
              <a:rPr lang="en" u="sng">
                <a:solidFill>
                  <a:schemeClr val="hlink"/>
                </a:solidFill>
                <a:hlinkClick r:id="rId4"/>
              </a:rPr>
              <a:t>Reginald Fessenden</a:t>
            </a:r>
            <a:r>
              <a:rPr lang="en"/>
              <a:t> were conducting experiments using a radiotelephone in the 1900s. After successful attempts, the modulation technique was established and used in electronic communication.</a:t>
            </a:r>
            <a:endParaRPr/>
          </a:p>
        </p:txBody>
      </p:sp>
      <p:grpSp>
        <p:nvGrpSpPr>
          <p:cNvPr id="927" name="Google Shape;927;p142"/>
          <p:cNvGrpSpPr/>
          <p:nvPr/>
        </p:nvGrpSpPr>
        <p:grpSpPr>
          <a:xfrm>
            <a:off x="4873113" y="181625"/>
            <a:ext cx="4156963" cy="4961887"/>
            <a:chOff x="4873113" y="181625"/>
            <a:chExt cx="4156963" cy="4961887"/>
          </a:xfrm>
        </p:grpSpPr>
        <p:pic>
          <p:nvPicPr>
            <p:cNvPr id="928" name="Google Shape;928;p142"/>
            <p:cNvPicPr preferRelativeResize="0"/>
            <p:nvPr/>
          </p:nvPicPr>
          <p:blipFill>
            <a:blip r:embed="rId5">
              <a:alphaModFix/>
            </a:blip>
            <a:stretch>
              <a:fillRect/>
            </a:stretch>
          </p:blipFill>
          <p:spPr>
            <a:xfrm>
              <a:off x="5786475" y="181625"/>
              <a:ext cx="3243600" cy="2160810"/>
            </a:xfrm>
            <a:prstGeom prst="rect">
              <a:avLst/>
            </a:prstGeom>
            <a:noFill/>
            <a:ln>
              <a:noFill/>
            </a:ln>
          </p:spPr>
        </p:pic>
        <p:pic>
          <p:nvPicPr>
            <p:cNvPr id="929" name="Google Shape;929;p142"/>
            <p:cNvPicPr preferRelativeResize="0"/>
            <p:nvPr/>
          </p:nvPicPr>
          <p:blipFill>
            <a:blip r:embed="rId6">
              <a:alphaModFix/>
            </a:blip>
            <a:stretch>
              <a:fillRect/>
            </a:stretch>
          </p:blipFill>
          <p:spPr>
            <a:xfrm>
              <a:off x="6709688" y="2447588"/>
              <a:ext cx="1800921" cy="2695925"/>
            </a:xfrm>
            <a:prstGeom prst="rect">
              <a:avLst/>
            </a:prstGeom>
            <a:noFill/>
            <a:ln>
              <a:noFill/>
            </a:ln>
          </p:spPr>
        </p:pic>
        <p:grpSp>
          <p:nvGrpSpPr>
            <p:cNvPr id="930" name="Google Shape;930;p142"/>
            <p:cNvGrpSpPr/>
            <p:nvPr/>
          </p:nvGrpSpPr>
          <p:grpSpPr>
            <a:xfrm>
              <a:off x="4873113" y="2538737"/>
              <a:ext cx="1787100" cy="1361700"/>
              <a:chOff x="4873113" y="2538737"/>
              <a:chExt cx="1787100" cy="1361700"/>
            </a:xfrm>
          </p:grpSpPr>
          <p:cxnSp>
            <p:nvCxnSpPr>
              <p:cNvPr id="931" name="Google Shape;931;p142"/>
              <p:cNvCxnSpPr/>
              <p:nvPr/>
            </p:nvCxnSpPr>
            <p:spPr>
              <a:xfrm flipH="1" rot="10800000">
                <a:off x="5432163" y="2538737"/>
                <a:ext cx="720900" cy="568200"/>
              </a:xfrm>
              <a:prstGeom prst="straightConnector1">
                <a:avLst/>
              </a:prstGeom>
              <a:noFill/>
              <a:ln cap="flat" cmpd="sng" w="28575">
                <a:solidFill>
                  <a:srgbClr val="FF0000"/>
                </a:solidFill>
                <a:prstDash val="solid"/>
                <a:round/>
                <a:headEnd len="med" w="med" type="none"/>
                <a:tailEnd len="med" w="med" type="triangle"/>
              </a:ln>
            </p:spPr>
          </p:cxnSp>
          <p:cxnSp>
            <p:nvCxnSpPr>
              <p:cNvPr id="932" name="Google Shape;932;p142"/>
              <p:cNvCxnSpPr/>
              <p:nvPr/>
            </p:nvCxnSpPr>
            <p:spPr>
              <a:xfrm>
                <a:off x="4873113" y="3585137"/>
                <a:ext cx="1787100" cy="315300"/>
              </a:xfrm>
              <a:prstGeom prst="straightConnector1">
                <a:avLst/>
              </a:prstGeom>
              <a:noFill/>
              <a:ln cap="flat" cmpd="sng" w="28575">
                <a:solidFill>
                  <a:srgbClr val="FF0000"/>
                </a:solidFill>
                <a:prstDash val="solid"/>
                <a:round/>
                <a:headEnd len="med" w="med" type="none"/>
                <a:tailEnd len="med" w="med" type="triangle"/>
              </a:ln>
            </p:spPr>
          </p:cxnSp>
        </p:gr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3"/>
          <p:cNvSpPr txBox="1"/>
          <p:nvPr>
            <p:ph type="title"/>
          </p:nvPr>
        </p:nvSpPr>
        <p:spPr>
          <a:xfrm>
            <a:off x="311700" y="15137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AM/FM</a:t>
            </a:r>
            <a:endParaRPr>
              <a:solidFill>
                <a:srgbClr val="DF308E"/>
              </a:solidFill>
            </a:endParaRPr>
          </a:p>
        </p:txBody>
      </p:sp>
      <p:sp>
        <p:nvSpPr>
          <p:cNvPr id="938" name="Google Shape;938;p143"/>
          <p:cNvSpPr txBox="1"/>
          <p:nvPr>
            <p:ph idx="1" type="body"/>
          </p:nvPr>
        </p:nvSpPr>
        <p:spPr>
          <a:xfrm>
            <a:off x="311700" y="788975"/>
            <a:ext cx="8520600" cy="4201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785">
                <a:solidFill>
                  <a:srgbClr val="DF308E"/>
                </a:solidFill>
              </a:rPr>
              <a:t>Amplitude Modulation</a:t>
            </a:r>
            <a:endParaRPr sz="1785">
              <a:solidFill>
                <a:srgbClr val="DF308E"/>
              </a:solidFill>
            </a:endParaRPr>
          </a:p>
          <a:p>
            <a:pPr indent="0" lvl="0" marL="0" rtl="0" algn="l">
              <a:lnSpc>
                <a:spcPct val="95000"/>
              </a:lnSpc>
              <a:spcBef>
                <a:spcPts val="1200"/>
              </a:spcBef>
              <a:spcAft>
                <a:spcPts val="0"/>
              </a:spcAft>
              <a:buSzPts val="852"/>
              <a:buNone/>
            </a:pPr>
            <a:r>
              <a:rPr lang="en" sz="1785">
                <a:solidFill>
                  <a:srgbClr val="000000"/>
                </a:solidFill>
              </a:rPr>
              <a:t>Amplitude modulation is a modulation technique where the amplitude of a carrier varies depending on the information signal. AM radio broadcast signals use lower carrier frequencies, this helps them to travel long distances. Sometimes AM signals can be able to bounce off the ionosphere. The distance traveled by the AM is much larger than the FM.</a:t>
            </a:r>
            <a:endParaRPr sz="1785">
              <a:solidFill>
                <a:srgbClr val="000000"/>
              </a:solidFill>
            </a:endParaRPr>
          </a:p>
          <a:p>
            <a:pPr indent="0" lvl="0" marL="0" rtl="0" algn="l">
              <a:lnSpc>
                <a:spcPct val="95000"/>
              </a:lnSpc>
              <a:spcBef>
                <a:spcPts val="1200"/>
              </a:spcBef>
              <a:spcAft>
                <a:spcPts val="0"/>
              </a:spcAft>
              <a:buSzPts val="852"/>
              <a:buNone/>
            </a:pPr>
            <a:r>
              <a:rPr lang="en" sz="1785">
                <a:solidFill>
                  <a:srgbClr val="DF308E"/>
                </a:solidFill>
              </a:rPr>
              <a:t>Frequency Modulation</a:t>
            </a:r>
            <a:endParaRPr sz="1785">
              <a:solidFill>
                <a:srgbClr val="DF308E"/>
              </a:solidFill>
            </a:endParaRPr>
          </a:p>
          <a:p>
            <a:pPr indent="0" lvl="0" marL="0" rtl="0" algn="l">
              <a:lnSpc>
                <a:spcPct val="95000"/>
              </a:lnSpc>
              <a:spcBef>
                <a:spcPts val="1200"/>
              </a:spcBef>
              <a:spcAft>
                <a:spcPts val="1200"/>
              </a:spcAft>
              <a:buSzPts val="852"/>
              <a:buNone/>
            </a:pPr>
            <a:r>
              <a:rPr lang="en" sz="1785">
                <a:solidFill>
                  <a:srgbClr val="000000"/>
                </a:solidFill>
              </a:rPr>
              <a:t>In this module, the frequency of the carrier wave is modified according to the signal that carries information. The radio signals have large bandwidth than AM radio signals, which helps to offer much better sound quality. Frequency modulation also enables to transmit stereo signals.</a:t>
            </a:r>
            <a:endParaRPr sz="1785">
              <a:solidFill>
                <a:srgbClr val="000000"/>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44"/>
          <p:cNvSpPr txBox="1"/>
          <p:nvPr>
            <p:ph type="title"/>
          </p:nvPr>
        </p:nvSpPr>
        <p:spPr>
          <a:xfrm>
            <a:off x="311700" y="15137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AM/FM</a:t>
            </a:r>
            <a:endParaRPr>
              <a:solidFill>
                <a:srgbClr val="DF308E"/>
              </a:solidFill>
            </a:endParaRPr>
          </a:p>
        </p:txBody>
      </p:sp>
      <p:sp>
        <p:nvSpPr>
          <p:cNvPr id="944" name="Google Shape;944;p144"/>
          <p:cNvSpPr txBox="1"/>
          <p:nvPr>
            <p:ph idx="1" type="body"/>
          </p:nvPr>
        </p:nvSpPr>
        <p:spPr>
          <a:xfrm>
            <a:off x="1469750" y="151375"/>
            <a:ext cx="7246200" cy="1454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852"/>
              <a:buNone/>
            </a:pPr>
            <a:r>
              <a:rPr lang="en" sz="1785">
                <a:solidFill>
                  <a:srgbClr val="000000"/>
                </a:solidFill>
              </a:rPr>
              <a:t>For instance, if several different sets of data are required to be transmitted using the same medium, </a:t>
            </a:r>
            <a:r>
              <a:rPr lang="en" sz="1785">
                <a:solidFill>
                  <a:srgbClr val="DF308E"/>
                </a:solidFill>
              </a:rPr>
              <a:t>then each set off is sent using different frequency waves</a:t>
            </a:r>
            <a:r>
              <a:rPr lang="en" sz="1785">
                <a:solidFill>
                  <a:srgbClr val="000000"/>
                </a:solidFill>
              </a:rPr>
              <a:t>. This is the process of how radio broadcasts are done.</a:t>
            </a:r>
            <a:endParaRPr sz="1785">
              <a:solidFill>
                <a:srgbClr val="000000"/>
              </a:solidFill>
            </a:endParaRPr>
          </a:p>
        </p:txBody>
      </p:sp>
      <p:pic>
        <p:nvPicPr>
          <p:cNvPr id="945" name="Google Shape;945;p144"/>
          <p:cNvPicPr preferRelativeResize="0"/>
          <p:nvPr/>
        </p:nvPicPr>
        <p:blipFill>
          <a:blip r:embed="rId3">
            <a:alphaModFix/>
          </a:blip>
          <a:stretch>
            <a:fillRect/>
          </a:stretch>
        </p:blipFill>
        <p:spPr>
          <a:xfrm>
            <a:off x="2950625" y="1372425"/>
            <a:ext cx="4826975" cy="377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8"/>
          <p:cNvPicPr preferRelativeResize="0"/>
          <p:nvPr/>
        </p:nvPicPr>
        <p:blipFill rotWithShape="1">
          <a:blip r:embed="rId3">
            <a:alphaModFix/>
          </a:blip>
          <a:srcRect b="0" l="6836" r="11283" t="0"/>
          <a:stretch/>
        </p:blipFill>
        <p:spPr>
          <a:xfrm>
            <a:off x="1499584" y="144875"/>
            <a:ext cx="2659366" cy="2163575"/>
          </a:xfrm>
          <a:prstGeom prst="rect">
            <a:avLst/>
          </a:prstGeom>
          <a:noFill/>
          <a:ln>
            <a:noFill/>
          </a:ln>
        </p:spPr>
      </p:pic>
      <p:sp>
        <p:nvSpPr>
          <p:cNvPr id="157" name="Google Shape;157;p28"/>
          <p:cNvSpPr txBox="1"/>
          <p:nvPr>
            <p:ph type="title"/>
          </p:nvPr>
        </p:nvSpPr>
        <p:spPr>
          <a:xfrm>
            <a:off x="172450" y="14487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Routers</a:t>
            </a:r>
            <a:endParaRPr/>
          </a:p>
        </p:txBody>
      </p:sp>
      <p:sp>
        <p:nvSpPr>
          <p:cNvPr id="158" name="Google Shape;158;p28"/>
          <p:cNvSpPr txBox="1"/>
          <p:nvPr>
            <p:ph idx="1" type="body"/>
          </p:nvPr>
        </p:nvSpPr>
        <p:spPr>
          <a:xfrm>
            <a:off x="0" y="2443500"/>
            <a:ext cx="5173500" cy="266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Different </a:t>
            </a:r>
            <a:r>
              <a:rPr b="1" lang="en"/>
              <a:t>networks</a:t>
            </a:r>
            <a:r>
              <a:rPr lang="en"/>
              <a:t> connect via </a:t>
            </a:r>
            <a:r>
              <a:rPr b="1" lang="en" u="sng"/>
              <a:t>routers</a:t>
            </a:r>
            <a:r>
              <a:rPr lang="en"/>
              <a:t> (not switches or hubs)</a:t>
            </a:r>
            <a:endParaRPr/>
          </a:p>
          <a:p>
            <a:pPr indent="0" lvl="0" marL="0" rtl="0" algn="l">
              <a:spcBef>
                <a:spcPts val="1200"/>
              </a:spcBef>
              <a:spcAft>
                <a:spcPts val="1200"/>
              </a:spcAft>
              <a:buNone/>
            </a:pPr>
            <a:r>
              <a:rPr lang="en"/>
              <a:t>Routers even connect networks based </a:t>
            </a:r>
            <a:r>
              <a:rPr lang="en" u="sng"/>
              <a:t>on different protocols</a:t>
            </a:r>
            <a:r>
              <a:rPr lang="en"/>
              <a:t>, which is important since not all networks use the same protocol.  </a:t>
            </a:r>
            <a:endParaRPr/>
          </a:p>
        </p:txBody>
      </p:sp>
      <p:pic>
        <p:nvPicPr>
          <p:cNvPr id="159" name="Google Shape;159;p28"/>
          <p:cNvPicPr preferRelativeResize="0"/>
          <p:nvPr/>
        </p:nvPicPr>
        <p:blipFill>
          <a:blip r:embed="rId4">
            <a:alphaModFix/>
          </a:blip>
          <a:stretch>
            <a:fillRect/>
          </a:stretch>
        </p:blipFill>
        <p:spPr>
          <a:xfrm>
            <a:off x="4215100" y="0"/>
            <a:ext cx="4878050" cy="2163587"/>
          </a:xfrm>
          <a:prstGeom prst="rect">
            <a:avLst/>
          </a:prstGeom>
          <a:noFill/>
          <a:ln>
            <a:noFill/>
          </a:ln>
        </p:spPr>
      </p:pic>
      <p:pic>
        <p:nvPicPr>
          <p:cNvPr id="160" name="Google Shape;160;p28"/>
          <p:cNvPicPr preferRelativeResize="0"/>
          <p:nvPr/>
        </p:nvPicPr>
        <p:blipFill>
          <a:blip r:embed="rId5">
            <a:alphaModFix/>
          </a:blip>
          <a:stretch>
            <a:fillRect/>
          </a:stretch>
        </p:blipFill>
        <p:spPr>
          <a:xfrm>
            <a:off x="5194625" y="2148175"/>
            <a:ext cx="3949376" cy="29620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45"/>
          <p:cNvSpPr txBox="1"/>
          <p:nvPr>
            <p:ph type="title"/>
          </p:nvPr>
        </p:nvSpPr>
        <p:spPr>
          <a:xfrm>
            <a:off x="311700" y="15137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AM/FM</a:t>
            </a:r>
            <a:endParaRPr>
              <a:solidFill>
                <a:srgbClr val="DF308E"/>
              </a:solidFill>
            </a:endParaRPr>
          </a:p>
        </p:txBody>
      </p:sp>
      <p:sp>
        <p:nvSpPr>
          <p:cNvPr id="951" name="Google Shape;951;p145"/>
          <p:cNvSpPr txBox="1"/>
          <p:nvPr>
            <p:ph idx="1" type="body"/>
          </p:nvPr>
        </p:nvSpPr>
        <p:spPr>
          <a:xfrm>
            <a:off x="125150" y="1010100"/>
            <a:ext cx="8931600" cy="3980400"/>
          </a:xfrm>
          <a:prstGeom prst="rect">
            <a:avLst/>
          </a:prstGeom>
        </p:spPr>
        <p:txBody>
          <a:bodyPr anchorCtr="0" anchor="t" bIns="91425" lIns="91425" spcFirstLastPara="1" rIns="91425" wrap="square" tIns="91425">
            <a:noAutofit/>
          </a:bodyPr>
          <a:lstStyle/>
          <a:p>
            <a:pPr indent="457200" lvl="0" marL="457200" rtl="0" algn="l">
              <a:lnSpc>
                <a:spcPct val="95000"/>
              </a:lnSpc>
              <a:spcBef>
                <a:spcPts val="0"/>
              </a:spcBef>
              <a:spcAft>
                <a:spcPts val="0"/>
              </a:spcAft>
              <a:buSzPts val="852"/>
              <a:buNone/>
            </a:pPr>
            <a:r>
              <a:rPr lang="en" sz="1785">
                <a:solidFill>
                  <a:srgbClr val="000000"/>
                </a:solidFill>
              </a:rPr>
              <a:t>FM radio works the same way that AM radio works. The difference is in how the carrier wave is modulated, or altered. </a:t>
            </a:r>
            <a:endParaRPr sz="1785">
              <a:solidFill>
                <a:srgbClr val="000000"/>
              </a:solidFill>
            </a:endParaRPr>
          </a:p>
          <a:p>
            <a:pPr indent="0" lvl="0" marL="0" rtl="0" algn="l">
              <a:lnSpc>
                <a:spcPct val="95000"/>
              </a:lnSpc>
              <a:spcBef>
                <a:spcPts val="1200"/>
              </a:spcBef>
              <a:spcAft>
                <a:spcPts val="0"/>
              </a:spcAft>
              <a:buSzPts val="852"/>
              <a:buNone/>
            </a:pPr>
            <a:r>
              <a:rPr lang="en" sz="1785">
                <a:solidFill>
                  <a:srgbClr val="DF308E"/>
                </a:solidFill>
              </a:rPr>
              <a:t>With AM radio, the amplitude, or overall strength, of the signal is varied to incorporate the sound information. With FM, the frequency (the number of times each second that the current changes direction) of the carrier signal is varied.</a:t>
            </a:r>
            <a:endParaRPr sz="1785">
              <a:solidFill>
                <a:srgbClr val="DF308E"/>
              </a:solidFill>
            </a:endParaRPr>
          </a:p>
          <a:p>
            <a:pPr indent="0" lvl="0" marL="0" rtl="0" algn="l">
              <a:lnSpc>
                <a:spcPct val="95000"/>
              </a:lnSpc>
              <a:spcBef>
                <a:spcPts val="1200"/>
              </a:spcBef>
              <a:spcAft>
                <a:spcPts val="1200"/>
              </a:spcAft>
              <a:buSzPts val="852"/>
              <a:buNone/>
            </a:pPr>
            <a:r>
              <a:rPr lang="en" sz="1785">
                <a:solidFill>
                  <a:srgbClr val="000000"/>
                </a:solidFill>
              </a:rPr>
              <a:t>FM signals have a great advantage over AM signals. Both signals are susceptible to slight changes in amplitude. With an AM broadcast, these changes result in static. With an FM broadcast, slight changes in amplitude don't matter -- since the audio signal is conveyed through changes in frequency, the FM receiver can just ignore changes in amplitude. The result: no static at all.</a:t>
            </a:r>
            <a:endParaRPr sz="1785">
              <a:solidFill>
                <a:srgbClr val="000000"/>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46"/>
          <p:cNvSpPr txBox="1"/>
          <p:nvPr>
            <p:ph type="title"/>
          </p:nvPr>
        </p:nvSpPr>
        <p:spPr>
          <a:xfrm>
            <a:off x="6280000" y="623275"/>
            <a:ext cx="2536500" cy="7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DF308E"/>
                </a:solidFill>
              </a:rPr>
              <a:t>AM</a:t>
            </a:r>
            <a:endParaRPr sz="4000">
              <a:solidFill>
                <a:srgbClr val="DF308E"/>
              </a:solidFill>
            </a:endParaRPr>
          </a:p>
        </p:txBody>
      </p:sp>
      <p:pic>
        <p:nvPicPr>
          <p:cNvPr id="957" name="Google Shape;957;p146"/>
          <p:cNvPicPr preferRelativeResize="0"/>
          <p:nvPr/>
        </p:nvPicPr>
        <p:blipFill>
          <a:blip r:embed="rId3">
            <a:alphaModFix/>
          </a:blip>
          <a:stretch>
            <a:fillRect/>
          </a:stretch>
        </p:blipFill>
        <p:spPr>
          <a:xfrm>
            <a:off x="786950" y="0"/>
            <a:ext cx="4492243" cy="5143500"/>
          </a:xfrm>
          <a:prstGeom prst="rect">
            <a:avLst/>
          </a:prstGeom>
          <a:noFill/>
          <a:ln>
            <a:noFill/>
          </a:ln>
        </p:spPr>
      </p:pic>
      <p:sp>
        <p:nvSpPr>
          <p:cNvPr id="958" name="Google Shape;958;p146">
            <a:hlinkClick r:id="rId4"/>
          </p:cNvPr>
          <p:cNvSpPr txBox="1"/>
          <p:nvPr/>
        </p:nvSpPr>
        <p:spPr>
          <a:xfrm>
            <a:off x="5816500" y="18362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https://www.physics-and-radio-electronics.com/blog/amplitude-modulation/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47"/>
          <p:cNvSpPr txBox="1"/>
          <p:nvPr>
            <p:ph type="title"/>
          </p:nvPr>
        </p:nvSpPr>
        <p:spPr>
          <a:xfrm>
            <a:off x="254025" y="19967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AM - Advantages</a:t>
            </a:r>
            <a:endParaRPr>
              <a:solidFill>
                <a:srgbClr val="DF308E"/>
              </a:solidFill>
            </a:endParaRPr>
          </a:p>
        </p:txBody>
      </p:sp>
      <p:sp>
        <p:nvSpPr>
          <p:cNvPr id="964" name="Google Shape;964;p147"/>
          <p:cNvSpPr txBox="1"/>
          <p:nvPr>
            <p:ph idx="1" type="body"/>
          </p:nvPr>
        </p:nvSpPr>
        <p:spPr>
          <a:xfrm>
            <a:off x="311700" y="1298525"/>
            <a:ext cx="8520600" cy="36921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Clr>
                <a:srgbClr val="000000"/>
              </a:buClr>
              <a:buSzPts val="1800"/>
              <a:buAutoNum type="arabicPeriod"/>
            </a:pPr>
            <a:r>
              <a:rPr lang="en">
                <a:solidFill>
                  <a:srgbClr val="DF308E"/>
                </a:solidFill>
              </a:rPr>
              <a:t>Few components needed:</a:t>
            </a:r>
            <a:r>
              <a:rPr lang="en">
                <a:solidFill>
                  <a:srgbClr val="000000"/>
                </a:solidFill>
              </a:rPr>
              <a:t> At the receiver side, the original signal is extracted (demodulated) using a circuit consisting of very few components.</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2. </a:t>
            </a:r>
            <a:r>
              <a:rPr lang="en">
                <a:solidFill>
                  <a:srgbClr val="DF308E"/>
                </a:solidFill>
              </a:rPr>
              <a:t>Low cost:</a:t>
            </a:r>
            <a:r>
              <a:rPr lang="en">
                <a:solidFill>
                  <a:srgbClr val="000000"/>
                </a:solidFill>
              </a:rPr>
              <a:t> The components used in amplitude modulation is very cheap. So the AM transmitter and AM receiver build at low cost.</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3. It is </a:t>
            </a:r>
            <a:r>
              <a:rPr lang="en">
                <a:solidFill>
                  <a:srgbClr val="DF308E"/>
                </a:solidFill>
              </a:rPr>
              <a:t>simple to implement</a:t>
            </a:r>
            <a:r>
              <a:rPr lang="en">
                <a:solidFill>
                  <a:srgbClr val="000000"/>
                </a:solidFill>
              </a:rPr>
              <a:t>.</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4. </a:t>
            </a:r>
            <a:r>
              <a:rPr lang="en">
                <a:solidFill>
                  <a:srgbClr val="DF308E"/>
                </a:solidFill>
              </a:rPr>
              <a:t>Long distance communication:</a:t>
            </a:r>
            <a:r>
              <a:rPr lang="en">
                <a:solidFill>
                  <a:srgbClr val="000000"/>
                </a:solidFill>
              </a:rPr>
              <a:t> Amplitude modulated waves can travel a longer distance.</a:t>
            </a:r>
            <a:endParaRPr>
              <a:solidFill>
                <a:srgbClr val="000000"/>
              </a:solidFill>
            </a:endParaRPr>
          </a:p>
          <a:p>
            <a:pPr indent="0" lvl="0" marL="0" rtl="0" algn="l">
              <a:lnSpc>
                <a:spcPct val="95000"/>
              </a:lnSpc>
              <a:spcBef>
                <a:spcPts val="1200"/>
              </a:spcBef>
              <a:spcAft>
                <a:spcPts val="1200"/>
              </a:spcAft>
              <a:buSzPts val="852"/>
              <a:buNone/>
            </a:pPr>
            <a:r>
              <a:t/>
            </a:r>
            <a:endParaRPr>
              <a:solidFill>
                <a:srgbClr val="000000"/>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8"/>
          <p:cNvSpPr txBox="1"/>
          <p:nvPr>
            <p:ph type="title"/>
          </p:nvPr>
        </p:nvSpPr>
        <p:spPr>
          <a:xfrm>
            <a:off x="254025" y="19967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AM - Disadvantages</a:t>
            </a:r>
            <a:endParaRPr>
              <a:solidFill>
                <a:srgbClr val="DF308E"/>
              </a:solidFill>
            </a:endParaRPr>
          </a:p>
        </p:txBody>
      </p:sp>
      <p:sp>
        <p:nvSpPr>
          <p:cNvPr id="970" name="Google Shape;970;p148"/>
          <p:cNvSpPr txBox="1"/>
          <p:nvPr>
            <p:ph idx="1" type="body"/>
          </p:nvPr>
        </p:nvSpPr>
        <p:spPr>
          <a:xfrm>
            <a:off x="311700" y="1298525"/>
            <a:ext cx="8520600" cy="369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solidFill>
                  <a:srgbClr val="000000"/>
                </a:solidFill>
              </a:rPr>
              <a:t>1. </a:t>
            </a:r>
            <a:r>
              <a:rPr lang="en">
                <a:solidFill>
                  <a:srgbClr val="DF308E"/>
                </a:solidFill>
              </a:rPr>
              <a:t>Amplitude modulation is inefficient in terms of its power usage: </a:t>
            </a:r>
            <a:r>
              <a:rPr lang="en">
                <a:solidFill>
                  <a:srgbClr val="000000"/>
                </a:solidFill>
              </a:rPr>
              <a:t>As we know that the message signal contains information whereas the carrier signal does not contain any information. In amplitude modulation, most of the power is concentrated in the carrier signal which contains no information. At the receiver side, the power consumed by the carrier wave is wasted.</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2. </a:t>
            </a:r>
            <a:r>
              <a:rPr lang="en">
                <a:solidFill>
                  <a:srgbClr val="DF308E"/>
                </a:solidFill>
              </a:rPr>
              <a:t>It requires high bandwidth:</a:t>
            </a:r>
            <a:r>
              <a:rPr lang="en">
                <a:solidFill>
                  <a:srgbClr val="000000"/>
                </a:solidFill>
              </a:rPr>
              <a:t> The amplitude modulation is not efficient in terms of its use of bandwidth. It requires a bandwidth equal to twice that of the highest audio signal frequency.</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3. This type of transmission can be easily affected by the external radiation.</a:t>
            </a:r>
            <a:endParaRPr>
              <a:solidFill>
                <a:srgbClr val="000000"/>
              </a:solidFill>
            </a:endParaRPr>
          </a:p>
          <a:p>
            <a:pPr indent="0" lvl="0" marL="0" rtl="0" algn="l">
              <a:lnSpc>
                <a:spcPct val="95000"/>
              </a:lnSpc>
              <a:spcBef>
                <a:spcPts val="1200"/>
              </a:spcBef>
              <a:spcAft>
                <a:spcPts val="0"/>
              </a:spcAft>
              <a:buNone/>
            </a:pPr>
            <a:r>
              <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4. This type of transmission is also affected by the man-made noises or radiations like waves from other antennas or channels.</a:t>
            </a:r>
            <a:endParaRPr>
              <a:solidFill>
                <a:srgbClr val="000000"/>
              </a:solidFill>
            </a:endParaRPr>
          </a:p>
          <a:p>
            <a:pPr indent="0" lvl="0" marL="0" rtl="0" algn="l">
              <a:lnSpc>
                <a:spcPct val="95000"/>
              </a:lnSpc>
              <a:spcBef>
                <a:spcPts val="1200"/>
              </a:spcBef>
              <a:spcAft>
                <a:spcPts val="0"/>
              </a:spcAft>
              <a:buNone/>
            </a:pPr>
            <a:r>
              <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5. Amplitude modulation (AM) cannot be used for transmitting music as done by frequency modulation (FM).</a:t>
            </a:r>
            <a:endParaRPr>
              <a:solidFill>
                <a:srgbClr val="000000"/>
              </a:solidFill>
            </a:endParaRPr>
          </a:p>
          <a:p>
            <a:pPr indent="0" lvl="0" marL="0" rtl="0" algn="l">
              <a:lnSpc>
                <a:spcPct val="95000"/>
              </a:lnSpc>
              <a:spcBef>
                <a:spcPts val="1200"/>
              </a:spcBef>
              <a:spcAft>
                <a:spcPts val="0"/>
              </a:spcAft>
              <a:buNone/>
            </a:pPr>
            <a:r>
              <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6. Amplitude modulation cannot be used for transmission of sensitive information like in the army, where interpretation or loss or disruption during transmission is not an option.</a:t>
            </a:r>
            <a:endParaRPr>
              <a:solidFill>
                <a:srgbClr val="000000"/>
              </a:solidFill>
            </a:endParaRPr>
          </a:p>
          <a:p>
            <a:pPr indent="0" lvl="0" marL="0" rtl="0" algn="l">
              <a:lnSpc>
                <a:spcPct val="95000"/>
              </a:lnSpc>
              <a:spcBef>
                <a:spcPts val="1200"/>
              </a:spcBef>
              <a:spcAft>
                <a:spcPts val="1200"/>
              </a:spcAft>
              <a:buSzPts val="852"/>
              <a:buNone/>
            </a:pPr>
            <a:r>
              <a:t/>
            </a:r>
            <a:endParaRPr>
              <a:solidFill>
                <a:srgbClr val="000000"/>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49"/>
          <p:cNvSpPr txBox="1"/>
          <p:nvPr>
            <p:ph type="title"/>
          </p:nvPr>
        </p:nvSpPr>
        <p:spPr>
          <a:xfrm>
            <a:off x="254025" y="19967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AM - Disadvantages</a:t>
            </a:r>
            <a:endParaRPr>
              <a:solidFill>
                <a:srgbClr val="DF308E"/>
              </a:solidFill>
            </a:endParaRPr>
          </a:p>
        </p:txBody>
      </p:sp>
      <p:sp>
        <p:nvSpPr>
          <p:cNvPr id="976" name="Google Shape;976;p149"/>
          <p:cNvSpPr txBox="1"/>
          <p:nvPr>
            <p:ph idx="1" type="body"/>
          </p:nvPr>
        </p:nvSpPr>
        <p:spPr>
          <a:xfrm>
            <a:off x="311700" y="1298525"/>
            <a:ext cx="8520600" cy="369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solidFill>
                  <a:srgbClr val="000000"/>
                </a:solidFill>
              </a:rPr>
              <a:t>3. This type of transmission can be easily affected by the </a:t>
            </a:r>
            <a:r>
              <a:rPr lang="en">
                <a:solidFill>
                  <a:srgbClr val="DF308E"/>
                </a:solidFill>
              </a:rPr>
              <a:t>external radiation.</a:t>
            </a:r>
            <a:endParaRPr>
              <a:solidFill>
                <a:srgbClr val="DF308E"/>
              </a:solidFill>
            </a:endParaRPr>
          </a:p>
          <a:p>
            <a:pPr indent="0" lvl="0" marL="0" rtl="0" algn="l">
              <a:lnSpc>
                <a:spcPct val="95000"/>
              </a:lnSpc>
              <a:spcBef>
                <a:spcPts val="1200"/>
              </a:spcBef>
              <a:spcAft>
                <a:spcPts val="0"/>
              </a:spcAft>
              <a:buNone/>
            </a:pPr>
            <a:r>
              <a:rPr lang="en">
                <a:solidFill>
                  <a:srgbClr val="000000"/>
                </a:solidFill>
              </a:rPr>
              <a:t>4. This type of transmission is also affected by the </a:t>
            </a:r>
            <a:r>
              <a:rPr lang="en">
                <a:solidFill>
                  <a:srgbClr val="DF308E"/>
                </a:solidFill>
              </a:rPr>
              <a:t>man-made noises or radiations</a:t>
            </a:r>
            <a:r>
              <a:rPr lang="en">
                <a:solidFill>
                  <a:srgbClr val="000000"/>
                </a:solidFill>
              </a:rPr>
              <a:t> like waves from other antennas or channels.</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5. Amplitude modulation (AM) </a:t>
            </a:r>
            <a:r>
              <a:rPr lang="en">
                <a:solidFill>
                  <a:srgbClr val="DF308E"/>
                </a:solidFill>
              </a:rPr>
              <a:t>cannot be used for transmitting music</a:t>
            </a:r>
            <a:r>
              <a:rPr lang="en">
                <a:solidFill>
                  <a:srgbClr val="000000"/>
                </a:solidFill>
              </a:rPr>
              <a:t> as done by frequency modulation (FM).</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6. Amplitude modulation </a:t>
            </a:r>
            <a:r>
              <a:rPr lang="en">
                <a:solidFill>
                  <a:srgbClr val="DF308E"/>
                </a:solidFill>
              </a:rPr>
              <a:t>cannot be used for transmission of sensitive information</a:t>
            </a:r>
            <a:r>
              <a:rPr lang="en">
                <a:solidFill>
                  <a:srgbClr val="000000"/>
                </a:solidFill>
              </a:rPr>
              <a:t> like in the army, where interpretation or loss or disruption during transmission is not an option.</a:t>
            </a:r>
            <a:endParaRPr>
              <a:solidFill>
                <a:srgbClr val="000000"/>
              </a:solidFill>
            </a:endParaRPr>
          </a:p>
          <a:p>
            <a:pPr indent="0" lvl="0" marL="0" rtl="0" algn="l">
              <a:lnSpc>
                <a:spcPct val="95000"/>
              </a:lnSpc>
              <a:spcBef>
                <a:spcPts val="1200"/>
              </a:spcBef>
              <a:spcAft>
                <a:spcPts val="1200"/>
              </a:spcAft>
              <a:buSzPts val="852"/>
              <a:buNone/>
            </a:pPr>
            <a:r>
              <a:t/>
            </a:r>
            <a:endParaRPr>
              <a:solidFill>
                <a:srgbClr val="000000"/>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0"/>
          <p:cNvSpPr txBox="1"/>
          <p:nvPr>
            <p:ph type="title"/>
          </p:nvPr>
        </p:nvSpPr>
        <p:spPr>
          <a:xfrm>
            <a:off x="311700" y="64850"/>
            <a:ext cx="8520600" cy="618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DF308E"/>
                </a:solidFill>
              </a:rPr>
              <a:t>AM - Applications</a:t>
            </a:r>
            <a:endParaRPr>
              <a:solidFill>
                <a:srgbClr val="DF308E"/>
              </a:solidFill>
            </a:endParaRPr>
          </a:p>
        </p:txBody>
      </p:sp>
      <p:sp>
        <p:nvSpPr>
          <p:cNvPr id="982" name="Google Shape;982;p150"/>
          <p:cNvSpPr txBox="1"/>
          <p:nvPr>
            <p:ph idx="1" type="body"/>
          </p:nvPr>
        </p:nvSpPr>
        <p:spPr>
          <a:xfrm>
            <a:off x="134775" y="548625"/>
            <a:ext cx="8960400" cy="4422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lang="en" sz="1629"/>
              <a:t>1. </a:t>
            </a:r>
            <a:r>
              <a:rPr lang="en" sz="1629">
                <a:solidFill>
                  <a:srgbClr val="DF308E"/>
                </a:solidFill>
              </a:rPr>
              <a:t>Air band radio:</a:t>
            </a:r>
            <a:r>
              <a:rPr lang="en" sz="1629"/>
              <a:t> The amplitude modulation is extensively used in aerospace industry. The VHF (Very High Frequency) transmissions made by the airborne equipment still use amplitude modulation. The radio contact between ground to ground and also ground to air use amplitude modulated (AM) signals.</a:t>
            </a:r>
            <a:endParaRPr sz="1629"/>
          </a:p>
          <a:p>
            <a:pPr indent="0" lvl="0" marL="0" rtl="0" algn="l">
              <a:lnSpc>
                <a:spcPct val="105000"/>
              </a:lnSpc>
              <a:spcBef>
                <a:spcPts val="1200"/>
              </a:spcBef>
              <a:spcAft>
                <a:spcPts val="0"/>
              </a:spcAft>
              <a:buSzPts val="935"/>
              <a:buNone/>
            </a:pPr>
            <a:r>
              <a:rPr lang="en" sz="1629"/>
              <a:t>2. </a:t>
            </a:r>
            <a:r>
              <a:rPr lang="en" sz="1629">
                <a:solidFill>
                  <a:srgbClr val="DF308E"/>
                </a:solidFill>
              </a:rPr>
              <a:t>Broadcast transmission:</a:t>
            </a:r>
            <a:r>
              <a:rPr lang="en" sz="1629"/>
              <a:t> Amplitude modulation (AM) is still widely used for broadcasting either short or medium or long wave bands.</a:t>
            </a:r>
            <a:endParaRPr sz="1629"/>
          </a:p>
          <a:p>
            <a:pPr indent="0" lvl="0" marL="0" rtl="0" algn="l">
              <a:lnSpc>
                <a:spcPct val="105000"/>
              </a:lnSpc>
              <a:spcBef>
                <a:spcPts val="1200"/>
              </a:spcBef>
              <a:spcAft>
                <a:spcPts val="0"/>
              </a:spcAft>
              <a:buSzPts val="935"/>
              <a:buNone/>
            </a:pPr>
            <a:r>
              <a:rPr lang="en" sz="1629"/>
              <a:t>3. </a:t>
            </a:r>
            <a:r>
              <a:rPr lang="en" sz="1629">
                <a:solidFill>
                  <a:srgbClr val="DF308E"/>
                </a:solidFill>
              </a:rPr>
              <a:t>Quadrature amplitude modulation: </a:t>
            </a:r>
            <a:r>
              <a:rPr lang="en" sz="1629"/>
              <a:t>Amplitude modulation is used in the transmission of data of almost everything, from short-range transmission such as wifi to cellular communications. Quadrature amplitude modulation is formed by mixing two carriers that are out of phase by 90°.</a:t>
            </a:r>
            <a:endParaRPr sz="1629"/>
          </a:p>
          <a:p>
            <a:pPr indent="0" lvl="0" marL="0" rtl="0" algn="l">
              <a:lnSpc>
                <a:spcPct val="105000"/>
              </a:lnSpc>
              <a:spcBef>
                <a:spcPts val="1200"/>
              </a:spcBef>
              <a:spcAft>
                <a:spcPts val="1200"/>
              </a:spcAft>
              <a:buSzPts val="935"/>
              <a:buNone/>
            </a:pPr>
            <a:r>
              <a:rPr lang="en" sz="1629"/>
              <a:t>4. </a:t>
            </a:r>
            <a:r>
              <a:rPr lang="en" sz="1629">
                <a:solidFill>
                  <a:srgbClr val="DF308E"/>
                </a:solidFill>
              </a:rPr>
              <a:t>Single sideband:</a:t>
            </a:r>
            <a:r>
              <a:rPr lang="en" sz="1629"/>
              <a:t> The amplitude modulation (AM) in the form of single sideband is still used for HF (High Frequency) radio links</a:t>
            </a:r>
            <a:r>
              <a:rPr lang="en" sz="1629"/>
              <a:t>.</a:t>
            </a:r>
            <a:endParaRPr sz="1629"/>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51"/>
          <p:cNvSpPr txBox="1"/>
          <p:nvPr>
            <p:ph type="title"/>
          </p:nvPr>
        </p:nvSpPr>
        <p:spPr>
          <a:xfrm>
            <a:off x="6693575" y="488675"/>
            <a:ext cx="1728600" cy="7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DF308E"/>
                </a:solidFill>
              </a:rPr>
              <a:t>FM</a:t>
            </a:r>
            <a:endParaRPr sz="4000">
              <a:solidFill>
                <a:srgbClr val="DF308E"/>
              </a:solidFill>
            </a:endParaRPr>
          </a:p>
        </p:txBody>
      </p:sp>
      <p:pic>
        <p:nvPicPr>
          <p:cNvPr id="988" name="Google Shape;988;p151"/>
          <p:cNvPicPr preferRelativeResize="0"/>
          <p:nvPr/>
        </p:nvPicPr>
        <p:blipFill>
          <a:blip r:embed="rId3">
            <a:alphaModFix/>
          </a:blip>
          <a:stretch>
            <a:fillRect/>
          </a:stretch>
        </p:blipFill>
        <p:spPr>
          <a:xfrm>
            <a:off x="637393" y="0"/>
            <a:ext cx="5352132" cy="5143499"/>
          </a:xfrm>
          <a:prstGeom prst="rect">
            <a:avLst/>
          </a:prstGeom>
          <a:noFill/>
          <a:ln>
            <a:noFill/>
          </a:ln>
        </p:spPr>
      </p:pic>
      <p:sp>
        <p:nvSpPr>
          <p:cNvPr id="989" name="Google Shape;989;p151">
            <a:hlinkClick r:id="rId4"/>
          </p:cNvPr>
          <p:cNvSpPr txBox="1"/>
          <p:nvPr/>
        </p:nvSpPr>
        <p:spPr>
          <a:xfrm>
            <a:off x="6412725" y="2093400"/>
            <a:ext cx="257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https://www.physics-and-radio-electronics.com/blog/frequency-modulation/</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52"/>
          <p:cNvSpPr txBox="1"/>
          <p:nvPr>
            <p:ph type="title"/>
          </p:nvPr>
        </p:nvSpPr>
        <p:spPr>
          <a:xfrm>
            <a:off x="225175" y="1035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F</a:t>
            </a:r>
            <a:r>
              <a:rPr lang="en">
                <a:solidFill>
                  <a:srgbClr val="DF308E"/>
                </a:solidFill>
              </a:rPr>
              <a:t>M - Advantages &amp; Disadvantages</a:t>
            </a:r>
            <a:endParaRPr>
              <a:solidFill>
                <a:srgbClr val="DF308E"/>
              </a:solidFill>
            </a:endParaRPr>
          </a:p>
        </p:txBody>
      </p:sp>
      <p:sp>
        <p:nvSpPr>
          <p:cNvPr id="995" name="Google Shape;995;p152"/>
          <p:cNvSpPr txBox="1"/>
          <p:nvPr>
            <p:ph idx="1" type="body"/>
          </p:nvPr>
        </p:nvSpPr>
        <p:spPr>
          <a:xfrm>
            <a:off x="125150" y="837050"/>
            <a:ext cx="8979600" cy="4028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2400">
                <a:solidFill>
                  <a:srgbClr val="DF308E"/>
                </a:solidFill>
              </a:rPr>
              <a:t>Advantages</a:t>
            </a:r>
            <a:endParaRPr b="1" sz="2400">
              <a:solidFill>
                <a:srgbClr val="DF308E"/>
              </a:solidFill>
            </a:endParaRPr>
          </a:p>
          <a:p>
            <a:pPr indent="0" lvl="0" marL="0" rtl="0" algn="l">
              <a:lnSpc>
                <a:spcPct val="95000"/>
              </a:lnSpc>
              <a:spcBef>
                <a:spcPts val="1200"/>
              </a:spcBef>
              <a:spcAft>
                <a:spcPts val="0"/>
              </a:spcAft>
              <a:buNone/>
            </a:pPr>
            <a:r>
              <a:rPr lang="en">
                <a:solidFill>
                  <a:srgbClr val="000000"/>
                </a:solidFill>
              </a:rPr>
              <a:t>1. All the power transmitted in frequency modulation is useful whereas in amplitude modulation, most of the power is in carrier (which is useless).</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2. Adjacent channel interference does not takes place in frequency modulation.</a:t>
            </a:r>
            <a:endParaRPr>
              <a:solidFill>
                <a:srgbClr val="000000"/>
              </a:solidFill>
            </a:endParaRPr>
          </a:p>
          <a:p>
            <a:pPr indent="0" lvl="0" marL="0" rtl="0" algn="l">
              <a:lnSpc>
                <a:spcPct val="95000"/>
              </a:lnSpc>
              <a:spcBef>
                <a:spcPts val="1200"/>
              </a:spcBef>
              <a:spcAft>
                <a:spcPts val="0"/>
              </a:spcAft>
              <a:buNone/>
            </a:pPr>
            <a:r>
              <a:rPr lang="en">
                <a:solidFill>
                  <a:srgbClr val="000000"/>
                </a:solidFill>
              </a:rPr>
              <a:t>3. High signal to noise ratio (S/N). In simple words, it has less noise.</a:t>
            </a:r>
            <a:endParaRPr>
              <a:solidFill>
                <a:srgbClr val="000000"/>
              </a:solidFill>
            </a:endParaRPr>
          </a:p>
          <a:p>
            <a:pPr indent="0" lvl="0" marL="0" rtl="0" algn="l">
              <a:lnSpc>
                <a:spcPct val="95000"/>
              </a:lnSpc>
              <a:spcBef>
                <a:spcPts val="1200"/>
              </a:spcBef>
              <a:spcAft>
                <a:spcPts val="0"/>
              </a:spcAft>
              <a:buNone/>
            </a:pPr>
            <a:r>
              <a:t/>
            </a:r>
            <a:endParaRPr>
              <a:solidFill>
                <a:srgbClr val="000000"/>
              </a:solidFill>
            </a:endParaRPr>
          </a:p>
          <a:p>
            <a:pPr indent="0" lvl="0" marL="0" rtl="0" algn="l">
              <a:lnSpc>
                <a:spcPct val="95000"/>
              </a:lnSpc>
              <a:spcBef>
                <a:spcPts val="1200"/>
              </a:spcBef>
              <a:spcAft>
                <a:spcPts val="0"/>
              </a:spcAft>
              <a:buNone/>
            </a:pPr>
            <a:r>
              <a:rPr b="1" lang="en" sz="2400">
                <a:solidFill>
                  <a:srgbClr val="DF308E"/>
                </a:solidFill>
              </a:rPr>
              <a:t>Drawbacks of Frequency modulation</a:t>
            </a:r>
            <a:endParaRPr b="1" sz="2400">
              <a:solidFill>
                <a:srgbClr val="DF308E"/>
              </a:solidFill>
            </a:endParaRPr>
          </a:p>
          <a:p>
            <a:pPr indent="0" lvl="0" marL="0" rtl="0" algn="l">
              <a:lnSpc>
                <a:spcPct val="95000"/>
              </a:lnSpc>
              <a:spcBef>
                <a:spcPts val="1200"/>
              </a:spcBef>
              <a:spcAft>
                <a:spcPts val="0"/>
              </a:spcAft>
              <a:buNone/>
            </a:pPr>
            <a:r>
              <a:rPr lang="en">
                <a:solidFill>
                  <a:srgbClr val="000000"/>
                </a:solidFill>
              </a:rPr>
              <a:t>It requires wider bandwidth than amplitude modulation.</a:t>
            </a:r>
            <a:endParaRPr>
              <a:solidFill>
                <a:srgbClr val="000000"/>
              </a:solidFill>
            </a:endParaRPr>
          </a:p>
          <a:p>
            <a:pPr indent="0" lvl="0" marL="0" rtl="0" algn="l">
              <a:lnSpc>
                <a:spcPct val="95000"/>
              </a:lnSpc>
              <a:spcBef>
                <a:spcPts val="1200"/>
              </a:spcBef>
              <a:spcAft>
                <a:spcPts val="1200"/>
              </a:spcAft>
              <a:buSzPts val="852"/>
              <a:buNone/>
            </a:pPr>
            <a:r>
              <a:t/>
            </a:r>
            <a:endParaRPr>
              <a:solidFill>
                <a:srgbClr val="000000"/>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53"/>
          <p:cNvSpPr txBox="1"/>
          <p:nvPr>
            <p:ph type="title"/>
          </p:nvPr>
        </p:nvSpPr>
        <p:spPr>
          <a:xfrm>
            <a:off x="311700" y="648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FM - Applications</a:t>
            </a:r>
            <a:endParaRPr>
              <a:solidFill>
                <a:srgbClr val="DF308E"/>
              </a:solidFill>
            </a:endParaRPr>
          </a:p>
        </p:txBody>
      </p:sp>
      <p:sp>
        <p:nvSpPr>
          <p:cNvPr id="1001" name="Google Shape;1001;p153"/>
          <p:cNvSpPr txBox="1"/>
          <p:nvPr>
            <p:ph idx="1" type="body"/>
          </p:nvPr>
        </p:nvSpPr>
        <p:spPr>
          <a:xfrm>
            <a:off x="1067325" y="846650"/>
            <a:ext cx="7764900" cy="415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FM broadcasting</a:t>
            </a:r>
            <a:endParaRPr/>
          </a:p>
          <a:p>
            <a:pPr indent="0" lvl="0" marL="0" rtl="0" algn="l">
              <a:spcBef>
                <a:spcPts val="1200"/>
              </a:spcBef>
              <a:spcAft>
                <a:spcPts val="0"/>
              </a:spcAft>
              <a:buNone/>
            </a:pPr>
            <a:r>
              <a:rPr lang="en"/>
              <a:t>2. Radar</a:t>
            </a:r>
            <a:endParaRPr/>
          </a:p>
          <a:p>
            <a:pPr indent="0" lvl="0" marL="0" rtl="0" algn="l">
              <a:spcBef>
                <a:spcPts val="1200"/>
              </a:spcBef>
              <a:spcAft>
                <a:spcPts val="0"/>
              </a:spcAft>
              <a:buNone/>
            </a:pPr>
            <a:r>
              <a:rPr lang="en"/>
              <a:t>3. Magnetic tape recording systems</a:t>
            </a:r>
            <a:endParaRPr/>
          </a:p>
          <a:p>
            <a:pPr indent="0" lvl="0" marL="0" rtl="0" algn="l">
              <a:spcBef>
                <a:spcPts val="1200"/>
              </a:spcBef>
              <a:spcAft>
                <a:spcPts val="0"/>
              </a:spcAft>
              <a:buNone/>
            </a:pPr>
            <a:r>
              <a:rPr lang="en"/>
              <a:t>4. Telemetry</a:t>
            </a:r>
            <a:endParaRPr/>
          </a:p>
          <a:p>
            <a:pPr indent="0" lvl="0" marL="0" rtl="0" algn="l">
              <a:spcBef>
                <a:spcPts val="1200"/>
              </a:spcBef>
              <a:spcAft>
                <a:spcPts val="0"/>
              </a:spcAft>
              <a:buNone/>
            </a:pPr>
            <a:r>
              <a:rPr lang="en"/>
              <a:t>5. Two-way radio syst</a:t>
            </a:r>
            <a:r>
              <a:rPr lang="en"/>
              <a:t>e</a:t>
            </a:r>
            <a:r>
              <a:rPr lang="en"/>
              <a:t>ms</a:t>
            </a:r>
            <a:endParaRPr/>
          </a:p>
          <a:p>
            <a:pPr indent="0" lvl="0" marL="0" rtl="0" algn="l">
              <a:spcBef>
                <a:spcPts val="1200"/>
              </a:spcBef>
              <a:spcAft>
                <a:spcPts val="0"/>
              </a:spcAft>
              <a:buNone/>
            </a:pPr>
            <a:r>
              <a:rPr lang="en"/>
              <a:t>6. Music synthesis</a:t>
            </a:r>
            <a:endParaRPr/>
          </a:p>
          <a:p>
            <a:pPr indent="0" lvl="0" marL="0" rtl="0" algn="l">
              <a:spcBef>
                <a:spcPts val="1200"/>
              </a:spcBef>
              <a:spcAft>
                <a:spcPts val="0"/>
              </a:spcAft>
              <a:buNone/>
            </a:pPr>
            <a:r>
              <a:rPr lang="en"/>
              <a:t>7. Seismic prospecting</a:t>
            </a:r>
            <a:endParaRPr/>
          </a:p>
          <a:p>
            <a:pPr indent="0" lvl="0" marL="0" rtl="0" algn="l">
              <a:spcBef>
                <a:spcPts val="1200"/>
              </a:spcBef>
              <a:spcAft>
                <a:spcPts val="1200"/>
              </a:spcAft>
              <a:buNone/>
            </a:pPr>
            <a:r>
              <a:rPr lang="en"/>
              <a:t>8. Video transmission systems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54"/>
          <p:cNvSpPr txBox="1"/>
          <p:nvPr>
            <p:ph type="title"/>
          </p:nvPr>
        </p:nvSpPr>
        <p:spPr>
          <a:xfrm>
            <a:off x="311700" y="22827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AM/FM</a:t>
            </a:r>
            <a:endParaRPr>
              <a:solidFill>
                <a:srgbClr val="DF308E"/>
              </a:solidFill>
            </a:endParaRPr>
          </a:p>
        </p:txBody>
      </p:sp>
      <p:pic>
        <p:nvPicPr>
          <p:cNvPr id="1007" name="Google Shape;1007;p154"/>
          <p:cNvPicPr preferRelativeResize="0"/>
          <p:nvPr/>
        </p:nvPicPr>
        <p:blipFill>
          <a:blip r:embed="rId3">
            <a:alphaModFix/>
          </a:blip>
          <a:stretch>
            <a:fillRect/>
          </a:stretch>
        </p:blipFill>
        <p:spPr>
          <a:xfrm>
            <a:off x="311701" y="961782"/>
            <a:ext cx="8520601" cy="40224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80575" y="740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OSI Vs TCP/IP</a:t>
            </a:r>
            <a:endParaRPr>
              <a:solidFill>
                <a:srgbClr val="DF308E"/>
              </a:solidFill>
            </a:endParaRPr>
          </a:p>
        </p:txBody>
      </p:sp>
      <p:pic>
        <p:nvPicPr>
          <p:cNvPr id="166" name="Google Shape;166;p29"/>
          <p:cNvPicPr preferRelativeResize="0"/>
          <p:nvPr/>
        </p:nvPicPr>
        <p:blipFill>
          <a:blip r:embed="rId3">
            <a:alphaModFix/>
          </a:blip>
          <a:stretch>
            <a:fillRect/>
          </a:stretch>
        </p:blipFill>
        <p:spPr>
          <a:xfrm>
            <a:off x="0" y="1246925"/>
            <a:ext cx="9144001" cy="3305593"/>
          </a:xfrm>
          <a:prstGeom prst="rect">
            <a:avLst/>
          </a:prstGeom>
          <a:noFill/>
          <a:ln>
            <a:noFill/>
          </a:ln>
        </p:spPr>
      </p:pic>
      <p:sp>
        <p:nvSpPr>
          <p:cNvPr id="167" name="Google Shape;167;p29"/>
          <p:cNvSpPr txBox="1"/>
          <p:nvPr/>
        </p:nvSpPr>
        <p:spPr>
          <a:xfrm>
            <a:off x="3651200" y="486025"/>
            <a:ext cx="5304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Transmission Control Protocol/Internet Protocol (TCP/IP); </a:t>
            </a:r>
            <a:endParaRPr/>
          </a:p>
          <a:p>
            <a:pPr indent="-317500" lvl="0" marL="457200" rtl="0" algn="l">
              <a:spcBef>
                <a:spcPts val="0"/>
              </a:spcBef>
              <a:spcAft>
                <a:spcPts val="0"/>
              </a:spcAft>
              <a:buSzPts val="1400"/>
              <a:buChar char="●"/>
            </a:pPr>
            <a:r>
              <a:rPr lang="en"/>
              <a:t>Open Systems Interconnection Model (OSI Model).</a:t>
            </a:r>
            <a:endParaRPr/>
          </a:p>
        </p:txBody>
      </p:sp>
      <p:sp>
        <p:nvSpPr>
          <p:cNvPr id="168" name="Google Shape;168;p29">
            <a:hlinkClick r:id="rId4"/>
          </p:cNvPr>
          <p:cNvSpPr txBox="1"/>
          <p:nvPr/>
        </p:nvSpPr>
        <p:spPr>
          <a:xfrm>
            <a:off x="240350" y="4460925"/>
            <a:ext cx="388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DF308E"/>
                </a:solidFill>
              </a:rPr>
              <a:t>Please study from this page:</a:t>
            </a:r>
            <a:r>
              <a:rPr lang="en"/>
              <a:t> </a:t>
            </a:r>
            <a:endParaRPr/>
          </a:p>
          <a:p>
            <a:pPr indent="0" lvl="0" marL="0" rtl="0" algn="l">
              <a:spcBef>
                <a:spcPts val="0"/>
              </a:spcBef>
              <a:spcAft>
                <a:spcPts val="0"/>
              </a:spcAft>
              <a:buNone/>
            </a:pPr>
            <a:r>
              <a:rPr lang="en"/>
              <a:t>https://study-ccna.com/osi-tcp-ip-models/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id="1012" name="Google Shape;1012;p155"/>
          <p:cNvPicPr preferRelativeResize="0"/>
          <p:nvPr/>
        </p:nvPicPr>
        <p:blipFill>
          <a:blip r:embed="rId3">
            <a:alphaModFix/>
          </a:blip>
          <a:stretch>
            <a:fillRect/>
          </a:stretch>
        </p:blipFill>
        <p:spPr>
          <a:xfrm>
            <a:off x="1238250" y="71438"/>
            <a:ext cx="6667500" cy="5000625"/>
          </a:xfrm>
          <a:prstGeom prst="rect">
            <a:avLst/>
          </a:prstGeom>
          <a:noFill/>
          <a:ln>
            <a:noFill/>
          </a:ln>
        </p:spPr>
      </p:pic>
      <p:sp>
        <p:nvSpPr>
          <p:cNvPr id="1013" name="Google Shape;1013;p155"/>
          <p:cNvSpPr txBox="1"/>
          <p:nvPr>
            <p:ph type="title"/>
          </p:nvPr>
        </p:nvSpPr>
        <p:spPr>
          <a:xfrm>
            <a:off x="103925" y="0"/>
            <a:ext cx="8282400" cy="1135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DF308E"/>
                </a:solidFill>
              </a:rPr>
              <a:t>Oscilloscope</a:t>
            </a:r>
            <a:endParaRPr>
              <a:solidFill>
                <a:srgbClr val="DF308E"/>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5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Oscilloscope - (O-scope for short)</a:t>
            </a:r>
            <a:endParaRPr>
              <a:solidFill>
                <a:srgbClr val="DF308E"/>
              </a:solidFill>
            </a:endParaRPr>
          </a:p>
        </p:txBody>
      </p:sp>
      <p:sp>
        <p:nvSpPr>
          <p:cNvPr id="1019" name="Google Shape;1019;p156"/>
          <p:cNvSpPr txBox="1"/>
          <p:nvPr>
            <p:ph idx="1" type="body"/>
          </p:nvPr>
        </p:nvSpPr>
        <p:spPr>
          <a:xfrm>
            <a:off x="311700" y="1468825"/>
            <a:ext cx="8520600" cy="3099900"/>
          </a:xfrm>
          <a:prstGeom prst="rect">
            <a:avLst/>
          </a:prstGeom>
        </p:spPr>
        <p:txBody>
          <a:bodyPr anchorCtr="0" anchor="t" bIns="91425" lIns="91425" spcFirstLastPara="1" rIns="91425" wrap="square" tIns="91425">
            <a:normAutofit fontScale="85000" lnSpcReduction="10000"/>
          </a:bodyPr>
          <a:lstStyle/>
          <a:p>
            <a:pPr indent="457200" lvl="0" marL="0" rtl="0" algn="l">
              <a:spcBef>
                <a:spcPts val="0"/>
              </a:spcBef>
              <a:spcAft>
                <a:spcPts val="0"/>
              </a:spcAft>
              <a:buNone/>
            </a:pPr>
            <a:r>
              <a:rPr lang="en"/>
              <a:t>A</a:t>
            </a:r>
            <a:r>
              <a:rPr lang="en"/>
              <a:t>n oscilloscope is a type of </a:t>
            </a:r>
            <a:r>
              <a:rPr lang="en" u="sng">
                <a:solidFill>
                  <a:srgbClr val="DF308E"/>
                </a:solidFill>
              </a:rPr>
              <a:t>electronic test instrument that can graphically display signal voltage changes.</a:t>
            </a:r>
            <a:r>
              <a:rPr lang="en"/>
              <a:t> Other signals (such as sound or vibration) can be converted to voltages and displayed on the screen of the oscilloscope.</a:t>
            </a:r>
            <a:endParaRPr/>
          </a:p>
          <a:p>
            <a:pPr indent="457200" lvl="0" marL="0" rtl="0" algn="l">
              <a:spcBef>
                <a:spcPts val="1200"/>
              </a:spcBef>
              <a:spcAft>
                <a:spcPts val="0"/>
              </a:spcAft>
              <a:buNone/>
            </a:pPr>
            <a:r>
              <a:rPr lang="en"/>
              <a:t>E</a:t>
            </a:r>
            <a:r>
              <a:rPr lang="en"/>
              <a:t>ngineers use oscilloscopes to study the changing process of various electrical phenomena for laboratory work. It can be used to capture, process, display and analyze the waveform and bandwidth of electronic signals.</a:t>
            </a:r>
            <a:endParaRPr/>
          </a:p>
          <a:p>
            <a:pPr indent="457200" lvl="0" marL="0" rtl="0" algn="l">
              <a:spcBef>
                <a:spcPts val="1200"/>
              </a:spcBef>
              <a:spcAft>
                <a:spcPts val="1200"/>
              </a:spcAft>
              <a:buNone/>
            </a:pPr>
            <a:r>
              <a:rPr lang="en"/>
              <a:t>They graph an electrical signal as it varies over time and produces a 2D graph with the x-axis being time and y-axis being voltage.</a:t>
            </a:r>
            <a:endParaRPr/>
          </a:p>
        </p:txBody>
      </p:sp>
      <p:sp>
        <p:nvSpPr>
          <p:cNvPr id="1020" name="Google Shape;1020;p156"/>
          <p:cNvSpPr txBox="1"/>
          <p:nvPr/>
        </p:nvSpPr>
        <p:spPr>
          <a:xfrm>
            <a:off x="0" y="47742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https://www.seeedstudio.com/blog/2020/03/25/introduction-to-the-oscilloscope-what-is-an-oscilloscope-and-how-to-use-it/</a:t>
            </a:r>
            <a:endParaRPr sz="12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57"/>
          <p:cNvSpPr txBox="1"/>
          <p:nvPr>
            <p:ph type="title"/>
          </p:nvPr>
        </p:nvSpPr>
        <p:spPr>
          <a:xfrm>
            <a:off x="205950" y="0"/>
            <a:ext cx="8520600" cy="733500"/>
          </a:xfrm>
          <a:prstGeom prst="rect">
            <a:avLst/>
          </a:prstGeom>
        </p:spPr>
        <p:txBody>
          <a:bodyPr anchorCtr="0" anchor="b" bIns="91425" lIns="91425" spcFirstLastPara="1" rIns="91425" wrap="square" tIns="91425">
            <a:normAutofit/>
          </a:bodyPr>
          <a:lstStyle/>
          <a:p>
            <a:pPr indent="0" lvl="0" marL="0" rtl="0" algn="l">
              <a:lnSpc>
                <a:spcPct val="120000"/>
              </a:lnSpc>
              <a:spcBef>
                <a:spcPts val="1500"/>
              </a:spcBef>
              <a:spcAft>
                <a:spcPts val="800"/>
              </a:spcAft>
              <a:buNone/>
            </a:pPr>
            <a:r>
              <a:rPr lang="en">
                <a:solidFill>
                  <a:srgbClr val="DF308E"/>
                </a:solidFill>
                <a:highlight>
                  <a:srgbClr val="FFFFFF"/>
                </a:highlight>
              </a:rPr>
              <a:t>Basic Oscilloscope Functions</a:t>
            </a:r>
            <a:endParaRPr>
              <a:solidFill>
                <a:srgbClr val="DF308E"/>
              </a:solidFill>
            </a:endParaRPr>
          </a:p>
        </p:txBody>
      </p:sp>
      <p:sp>
        <p:nvSpPr>
          <p:cNvPr id="1026" name="Google Shape;1026;p157"/>
          <p:cNvSpPr txBox="1"/>
          <p:nvPr/>
        </p:nvSpPr>
        <p:spPr>
          <a:xfrm>
            <a:off x="87300" y="572100"/>
            <a:ext cx="9056700" cy="4571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Source Code Pro"/>
              <a:buChar char="●"/>
            </a:pPr>
            <a:r>
              <a:rPr lang="en" sz="1900">
                <a:latin typeface="Source Code Pro"/>
                <a:ea typeface="Source Code Pro"/>
                <a:cs typeface="Source Code Pro"/>
                <a:sym typeface="Source Code Pro"/>
              </a:rPr>
              <a:t>Displays and calculate the frequency and amplitude of an oscillating signal on a graph.</a:t>
            </a:r>
            <a:endParaRPr sz="1900">
              <a:latin typeface="Source Code Pro"/>
              <a:ea typeface="Source Code Pro"/>
              <a:cs typeface="Source Code Pro"/>
              <a:sym typeface="Source Code Pro"/>
            </a:endParaRPr>
          </a:p>
          <a:p>
            <a:pPr indent="-349250" lvl="0" marL="457200" rtl="0" algn="l">
              <a:spcBef>
                <a:spcPts val="0"/>
              </a:spcBef>
              <a:spcAft>
                <a:spcPts val="0"/>
              </a:spcAft>
              <a:buSzPts val="1900"/>
              <a:buFont typeface="Source Code Pro"/>
              <a:buChar char="●"/>
            </a:pPr>
            <a:r>
              <a:rPr lang="en" sz="1900">
                <a:latin typeface="Source Code Pro"/>
                <a:ea typeface="Source Code Pro"/>
                <a:cs typeface="Source Code Pro"/>
                <a:sym typeface="Source Code Pro"/>
              </a:rPr>
              <a:t>Displays the voltage and time of a particular signal.</a:t>
            </a:r>
            <a:endParaRPr sz="1900">
              <a:latin typeface="Source Code Pro"/>
              <a:ea typeface="Source Code Pro"/>
              <a:cs typeface="Source Code Pro"/>
              <a:sym typeface="Source Code Pro"/>
            </a:endParaRPr>
          </a:p>
          <a:p>
            <a:pPr indent="-349250" lvl="0" marL="457200" rtl="0" algn="l">
              <a:spcBef>
                <a:spcPts val="0"/>
              </a:spcBef>
              <a:spcAft>
                <a:spcPts val="0"/>
              </a:spcAft>
              <a:buSzPts val="1900"/>
              <a:buFont typeface="Source Code Pro"/>
              <a:buChar char="●"/>
            </a:pPr>
            <a:r>
              <a:rPr lang="en" sz="1900">
                <a:latin typeface="Source Code Pro"/>
                <a:ea typeface="Source Code Pro"/>
                <a:cs typeface="Source Code Pro"/>
                <a:sym typeface="Source Code Pro"/>
              </a:rPr>
              <a:t>Troubleshoot any possible malfunction components of your project by looking at the expected output of a particular component. (See whether a malfunctioning component is distorting the signal</a:t>
            </a:r>
            <a:endParaRPr sz="1900">
              <a:latin typeface="Source Code Pro"/>
              <a:ea typeface="Source Code Pro"/>
              <a:cs typeface="Source Code Pro"/>
              <a:sym typeface="Source Code Pro"/>
            </a:endParaRPr>
          </a:p>
          <a:p>
            <a:pPr indent="-349250" lvl="0" marL="457200" rtl="0" algn="l">
              <a:spcBef>
                <a:spcPts val="0"/>
              </a:spcBef>
              <a:spcAft>
                <a:spcPts val="0"/>
              </a:spcAft>
              <a:buSzPts val="1900"/>
              <a:buFont typeface="Source Code Pro"/>
              <a:buChar char="●"/>
            </a:pPr>
            <a:r>
              <a:rPr lang="en" sz="1900">
                <a:latin typeface="Source Code Pro"/>
                <a:ea typeface="Source Code Pro"/>
                <a:cs typeface="Source Code Pro"/>
                <a:sym typeface="Source Code Pro"/>
              </a:rPr>
              <a:t>Show how much of a signal is direct current (DC) or alternating current (AC).</a:t>
            </a:r>
            <a:endParaRPr sz="1900">
              <a:latin typeface="Source Code Pro"/>
              <a:ea typeface="Source Code Pro"/>
              <a:cs typeface="Source Code Pro"/>
              <a:sym typeface="Source Code Pro"/>
            </a:endParaRPr>
          </a:p>
          <a:p>
            <a:pPr indent="-349250" lvl="0" marL="457200" rtl="0" algn="l">
              <a:spcBef>
                <a:spcPts val="0"/>
              </a:spcBef>
              <a:spcAft>
                <a:spcPts val="0"/>
              </a:spcAft>
              <a:buSzPts val="1900"/>
              <a:buFont typeface="Source Code Pro"/>
              <a:buChar char="●"/>
            </a:pPr>
            <a:r>
              <a:rPr lang="en" sz="1900">
                <a:latin typeface="Source Code Pro"/>
                <a:ea typeface="Source Code Pro"/>
                <a:cs typeface="Source Code Pro"/>
                <a:sym typeface="Source Code Pro"/>
              </a:rPr>
              <a:t>In an Oscilloscope, there are controls surrounding the scope’s screen. They can be used to adjust the scale of the graph (vertically and horizontally) which lets you zoom in and out on a signal. There are also trigger controls for you to stabilize and display a repetitive waveform</a:t>
            </a:r>
            <a:endParaRPr sz="1900">
              <a:latin typeface="Source Code Pro"/>
              <a:ea typeface="Source Code Pro"/>
              <a:cs typeface="Source Code Pro"/>
              <a:sym typeface="Source Code Pro"/>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5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solidFill>
                <a:srgbClr val="DF308E"/>
              </a:solidFill>
            </a:endParaRPr>
          </a:p>
        </p:txBody>
      </p:sp>
      <p:sp>
        <p:nvSpPr>
          <p:cNvPr id="1032" name="Google Shape;1032;p158"/>
          <p:cNvSpPr txBox="1"/>
          <p:nvPr>
            <p:ph idx="1" type="body"/>
          </p:nvPr>
        </p:nvSpPr>
        <p:spPr>
          <a:xfrm>
            <a:off x="311700" y="1468825"/>
            <a:ext cx="8520600" cy="3099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Displays and calculate the frequency and amplitude of an oscillating signal on a graph.</a:t>
            </a:r>
            <a:endParaRPr/>
          </a:p>
          <a:p>
            <a:pPr indent="0" lvl="0" marL="0" rtl="0" algn="l">
              <a:spcBef>
                <a:spcPts val="1200"/>
              </a:spcBef>
              <a:spcAft>
                <a:spcPts val="0"/>
              </a:spcAft>
              <a:buNone/>
            </a:pPr>
            <a:r>
              <a:rPr lang="en"/>
              <a:t>Displays the voltage and time of a particular signal.</a:t>
            </a:r>
            <a:endParaRPr/>
          </a:p>
          <a:p>
            <a:pPr indent="0" lvl="0" marL="0" rtl="0" algn="l">
              <a:spcBef>
                <a:spcPts val="1200"/>
              </a:spcBef>
              <a:spcAft>
                <a:spcPts val="0"/>
              </a:spcAft>
              <a:buNone/>
            </a:pPr>
            <a:r>
              <a:rPr lang="en"/>
              <a:t>Troubleshoot any possible malfunction components of your project by looking at the expected output of a particular component. (See whether a malfunctioning component is distorting the signal</a:t>
            </a:r>
            <a:endParaRPr/>
          </a:p>
          <a:p>
            <a:pPr indent="0" lvl="0" marL="0" rtl="0" algn="l">
              <a:spcBef>
                <a:spcPts val="1200"/>
              </a:spcBef>
              <a:spcAft>
                <a:spcPts val="0"/>
              </a:spcAft>
              <a:buNone/>
            </a:pPr>
            <a:r>
              <a:rPr lang="en"/>
              <a:t>Show how much of a signal is direct current (DC) or alternating current (AC).</a:t>
            </a:r>
            <a:endParaRPr/>
          </a:p>
          <a:p>
            <a:pPr indent="0" lvl="0" marL="0" rtl="0" algn="l">
              <a:spcBef>
                <a:spcPts val="1200"/>
              </a:spcBef>
              <a:spcAft>
                <a:spcPts val="1200"/>
              </a:spcAft>
              <a:buNone/>
            </a:pPr>
            <a:r>
              <a:rPr lang="en"/>
              <a:t>If you look at an Oscilloscope, there will be controls surrounding the scope’s screen. They can be used to adjust the scale of the graph (vertically and horizontally) which lets you zoom in and out on a signal. There are also trigger controls for you to stabilize and display a repetitive waveform</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5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solidFill>
                <a:srgbClr val="DF308E"/>
              </a:solidFill>
            </a:endParaRPr>
          </a:p>
        </p:txBody>
      </p:sp>
      <p:sp>
        <p:nvSpPr>
          <p:cNvPr id="1038" name="Google Shape;1038;p15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6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TCP/IP</a:t>
            </a:r>
            <a:endParaRPr/>
          </a:p>
        </p:txBody>
      </p:sp>
      <p:sp>
        <p:nvSpPr>
          <p:cNvPr id="174" name="Google Shape;174;p30"/>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Transmission Control Protocol/Internet Protocol (TCP/IP)</a:t>
            </a:r>
            <a:r>
              <a:rPr lang="en"/>
              <a:t> provides the technical foundation for the public Internet as well as for large numbers of private network.  It is defined in terms of layers.</a:t>
            </a:r>
            <a:endParaRPr/>
          </a:p>
          <a:p>
            <a:pPr indent="0" lvl="0" marL="0" rtl="0" algn="l">
              <a:spcBef>
                <a:spcPts val="1200"/>
              </a:spcBef>
              <a:spcAft>
                <a:spcPts val="0"/>
              </a:spcAft>
              <a:buNone/>
            </a:pPr>
            <a:r>
              <a:rPr b="1" i="1" lang="en"/>
              <a:t>Do you use TCP/IP?</a:t>
            </a:r>
            <a:endParaRPr b="1" i="1"/>
          </a:p>
          <a:p>
            <a:pPr indent="0" lvl="0" marL="0" rtl="0" algn="l">
              <a:spcBef>
                <a:spcPts val="1200"/>
              </a:spcBef>
              <a:spcAft>
                <a:spcPts val="0"/>
              </a:spcAft>
              <a:buNone/>
            </a:pPr>
            <a:r>
              <a:rPr lang="en"/>
              <a:t>If you are on the Internet, yes, you are using TCP/IP.</a:t>
            </a:r>
            <a:endParaRPr/>
          </a:p>
          <a:p>
            <a:pPr indent="0" lvl="0" marL="0" rtl="0" algn="l">
              <a:spcBef>
                <a:spcPts val="1200"/>
              </a:spcBef>
              <a:spcAft>
                <a:spcPts val="1200"/>
              </a:spcAft>
              <a:buNone/>
            </a:pPr>
            <a:r>
              <a:rPr lang="en"/>
              <a:t>TCP/IP layers </a:t>
            </a:r>
            <a:endParaRPr/>
          </a:p>
        </p:txBody>
      </p:sp>
      <p:pic>
        <p:nvPicPr>
          <p:cNvPr id="175" name="Google Shape;175;p30"/>
          <p:cNvPicPr preferRelativeResize="0"/>
          <p:nvPr/>
        </p:nvPicPr>
        <p:blipFill>
          <a:blip r:embed="rId3">
            <a:alphaModFix/>
          </a:blip>
          <a:stretch>
            <a:fillRect/>
          </a:stretch>
        </p:blipFill>
        <p:spPr>
          <a:xfrm>
            <a:off x="5028925" y="3876075"/>
            <a:ext cx="3632875" cy="120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219850" y="6252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TCP/IP</a:t>
            </a:r>
            <a:endParaRPr/>
          </a:p>
        </p:txBody>
      </p:sp>
      <p:pic>
        <p:nvPicPr>
          <p:cNvPr id="181" name="Google Shape;181;p31"/>
          <p:cNvPicPr preferRelativeResize="0"/>
          <p:nvPr/>
        </p:nvPicPr>
        <p:blipFill>
          <a:blip r:embed="rId3">
            <a:alphaModFix/>
          </a:blip>
          <a:stretch>
            <a:fillRect/>
          </a:stretch>
        </p:blipFill>
        <p:spPr>
          <a:xfrm>
            <a:off x="30275" y="848438"/>
            <a:ext cx="9083451" cy="3002691"/>
          </a:xfrm>
          <a:prstGeom prst="rect">
            <a:avLst/>
          </a:prstGeom>
          <a:noFill/>
          <a:ln>
            <a:noFill/>
          </a:ln>
        </p:spPr>
      </p:pic>
      <p:pic>
        <p:nvPicPr>
          <p:cNvPr id="182" name="Google Shape;182;p31"/>
          <p:cNvPicPr preferRelativeResize="0"/>
          <p:nvPr/>
        </p:nvPicPr>
        <p:blipFill rotWithShape="1">
          <a:blip r:embed="rId4">
            <a:alphaModFix/>
          </a:blip>
          <a:srcRect b="12335" l="4106" r="2146" t="17296"/>
          <a:stretch/>
        </p:blipFill>
        <p:spPr>
          <a:xfrm>
            <a:off x="2296450" y="3903550"/>
            <a:ext cx="4741649" cy="1239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 TCP/IP network packet</a:t>
            </a:r>
            <a:endParaRPr/>
          </a:p>
        </p:txBody>
      </p:sp>
      <p:pic>
        <p:nvPicPr>
          <p:cNvPr id="188" name="Google Shape;188;p32"/>
          <p:cNvPicPr preferRelativeResize="0"/>
          <p:nvPr/>
        </p:nvPicPr>
        <p:blipFill>
          <a:blip r:embed="rId3">
            <a:alphaModFix/>
          </a:blip>
          <a:stretch>
            <a:fillRect/>
          </a:stretch>
        </p:blipFill>
        <p:spPr>
          <a:xfrm>
            <a:off x="1050624" y="1106000"/>
            <a:ext cx="7651075" cy="3731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217175" y="1598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LAN Technologies </a:t>
            </a:r>
            <a:endParaRPr/>
          </a:p>
        </p:txBody>
      </p:sp>
      <p:sp>
        <p:nvSpPr>
          <p:cNvPr id="194" name="Google Shape;194;p33"/>
          <p:cNvSpPr txBox="1"/>
          <p:nvPr>
            <p:ph idx="1" type="body"/>
          </p:nvPr>
        </p:nvSpPr>
        <p:spPr>
          <a:xfrm>
            <a:off x="674350" y="1468825"/>
            <a:ext cx="8157900" cy="3099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Ethernet</a:t>
            </a:r>
            <a:endParaRPr sz="2400"/>
          </a:p>
          <a:p>
            <a:pPr indent="-381000" lvl="0" marL="457200" rtl="0" algn="l">
              <a:spcBef>
                <a:spcPts val="0"/>
              </a:spcBef>
              <a:spcAft>
                <a:spcPts val="0"/>
              </a:spcAft>
              <a:buSzPts val="2400"/>
              <a:buAutoNum type="arabicPeriod"/>
            </a:pPr>
            <a:r>
              <a:rPr lang="en" sz="2400"/>
              <a:t>Fast Ethernet</a:t>
            </a:r>
            <a:endParaRPr sz="2400"/>
          </a:p>
          <a:p>
            <a:pPr indent="-381000" lvl="0" marL="457200" rtl="0" algn="l">
              <a:spcBef>
                <a:spcPts val="0"/>
              </a:spcBef>
              <a:spcAft>
                <a:spcPts val="0"/>
              </a:spcAft>
              <a:buSzPts val="2400"/>
              <a:buAutoNum type="arabicPeriod"/>
            </a:pPr>
            <a:r>
              <a:rPr lang="en" sz="2400"/>
              <a:t>Gigabit Ethernet</a:t>
            </a:r>
            <a:endParaRPr sz="2400"/>
          </a:p>
          <a:p>
            <a:pPr indent="-381000" lvl="0" marL="457200" rtl="0" algn="l">
              <a:spcBef>
                <a:spcPts val="0"/>
              </a:spcBef>
              <a:spcAft>
                <a:spcPts val="0"/>
              </a:spcAft>
              <a:buSzPts val="2400"/>
              <a:buAutoNum type="arabicPeriod"/>
            </a:pPr>
            <a:r>
              <a:rPr lang="en" sz="2400"/>
              <a:t>10 Gig Ethernet</a:t>
            </a:r>
            <a:endParaRPr sz="2400"/>
          </a:p>
          <a:p>
            <a:pPr indent="-381000" lvl="0" marL="457200" rtl="0" algn="l">
              <a:spcBef>
                <a:spcPts val="0"/>
              </a:spcBef>
              <a:spcAft>
                <a:spcPts val="0"/>
              </a:spcAft>
              <a:buSzPts val="2400"/>
              <a:buAutoNum type="arabicPeriod"/>
            </a:pPr>
            <a:r>
              <a:rPr lang="en" sz="2400"/>
              <a:t>WLAN</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a:t>
            </a:r>
            <a:endParaRPr/>
          </a:p>
        </p:txBody>
      </p:sp>
      <p:sp>
        <p:nvSpPr>
          <p:cNvPr id="200" name="Google Shape;200;p34"/>
          <p:cNvSpPr txBox="1"/>
          <p:nvPr>
            <p:ph idx="1" type="body"/>
          </p:nvPr>
        </p:nvSpPr>
        <p:spPr>
          <a:xfrm>
            <a:off x="168900" y="1468825"/>
            <a:ext cx="8801100" cy="367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Ethernet (pronounced "eether net") is a way of connecting computers and other network devices in a physical space. This is often referred to as a local area network or LAN. </a:t>
            </a:r>
            <a:endParaRPr/>
          </a:p>
          <a:p>
            <a:pPr indent="0" lvl="0" marL="0" rtl="0" algn="l">
              <a:spcBef>
                <a:spcPts val="1200"/>
              </a:spcBef>
              <a:spcAft>
                <a:spcPts val="1200"/>
              </a:spcAft>
              <a:buNone/>
            </a:pPr>
            <a:r>
              <a:rPr lang="en"/>
              <a:t>The idea of an Ethernet network is that computers and other devices can share files, information and data between each other efficiently. Ethernet was released in 1980. Within each main branch of the network, "Ethernet" can connect up to 1,024 personal computers and workstations.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Networking: Computers on the Internet</a:t>
            </a:r>
            <a:endParaRPr/>
          </a:p>
        </p:txBody>
      </p:sp>
      <p:sp>
        <p:nvSpPr>
          <p:cNvPr id="88" name="Google Shape;88;p17"/>
          <p:cNvSpPr txBox="1"/>
          <p:nvPr>
            <p:ph idx="1" type="body"/>
          </p:nvPr>
        </p:nvSpPr>
        <p:spPr>
          <a:xfrm>
            <a:off x="311700" y="1295700"/>
            <a:ext cx="8520600" cy="38478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a:t>1969 – 4</a:t>
            </a:r>
            <a:endParaRPr/>
          </a:p>
          <a:p>
            <a:pPr indent="0" lvl="0" marL="0" rtl="0" algn="l">
              <a:lnSpc>
                <a:spcPct val="100000"/>
              </a:lnSpc>
              <a:spcBef>
                <a:spcPts val="1200"/>
              </a:spcBef>
              <a:spcAft>
                <a:spcPts val="0"/>
              </a:spcAft>
              <a:buNone/>
            </a:pPr>
            <a:r>
              <a:rPr lang="en"/>
              <a:t>1971 – 15</a:t>
            </a:r>
            <a:endParaRPr/>
          </a:p>
          <a:p>
            <a:pPr indent="0" lvl="0" marL="0" rtl="0" algn="l">
              <a:lnSpc>
                <a:spcPct val="100000"/>
              </a:lnSpc>
              <a:spcBef>
                <a:spcPts val="1200"/>
              </a:spcBef>
              <a:spcAft>
                <a:spcPts val="0"/>
              </a:spcAft>
              <a:buNone/>
            </a:pPr>
            <a:r>
              <a:rPr lang="en"/>
              <a:t>1984 – 1000</a:t>
            </a:r>
            <a:endParaRPr/>
          </a:p>
          <a:p>
            <a:pPr indent="0" lvl="0" marL="0" rtl="0" algn="l">
              <a:lnSpc>
                <a:spcPct val="100000"/>
              </a:lnSpc>
              <a:spcBef>
                <a:spcPts val="1200"/>
              </a:spcBef>
              <a:spcAft>
                <a:spcPts val="0"/>
              </a:spcAft>
              <a:buNone/>
            </a:pPr>
            <a:r>
              <a:rPr lang="en"/>
              <a:t>1987 – 10,000</a:t>
            </a:r>
            <a:endParaRPr/>
          </a:p>
          <a:p>
            <a:pPr indent="0" lvl="0" marL="0" rtl="0" algn="l">
              <a:lnSpc>
                <a:spcPct val="100000"/>
              </a:lnSpc>
              <a:spcBef>
                <a:spcPts val="1200"/>
              </a:spcBef>
              <a:spcAft>
                <a:spcPts val="0"/>
              </a:spcAft>
              <a:buNone/>
            </a:pPr>
            <a:r>
              <a:rPr lang="en"/>
              <a:t>1989 – 100,000</a:t>
            </a:r>
            <a:endParaRPr/>
          </a:p>
          <a:p>
            <a:pPr indent="0" lvl="0" marL="0" rtl="0" algn="l">
              <a:lnSpc>
                <a:spcPct val="100000"/>
              </a:lnSpc>
              <a:spcBef>
                <a:spcPts val="1200"/>
              </a:spcBef>
              <a:spcAft>
                <a:spcPts val="0"/>
              </a:spcAft>
              <a:buNone/>
            </a:pPr>
            <a:r>
              <a:rPr lang="en"/>
              <a:t>1992 – 1,000,000</a:t>
            </a:r>
            <a:endParaRPr/>
          </a:p>
          <a:p>
            <a:pPr indent="0" lvl="0" marL="0" rtl="0" algn="l">
              <a:lnSpc>
                <a:spcPct val="100000"/>
              </a:lnSpc>
              <a:spcBef>
                <a:spcPts val="1200"/>
              </a:spcBef>
              <a:spcAft>
                <a:spcPts val="0"/>
              </a:spcAft>
              <a:buNone/>
            </a:pPr>
            <a:r>
              <a:rPr lang="en"/>
              <a:t>1996 – 10,000,000</a:t>
            </a:r>
            <a:endParaRPr/>
          </a:p>
          <a:p>
            <a:pPr indent="0" lvl="0" marL="0" rtl="0" algn="l">
              <a:lnSpc>
                <a:spcPct val="100000"/>
              </a:lnSpc>
              <a:spcBef>
                <a:spcPts val="1200"/>
              </a:spcBef>
              <a:spcAft>
                <a:spcPts val="0"/>
              </a:spcAft>
              <a:buNone/>
            </a:pPr>
            <a:r>
              <a:rPr lang="en"/>
              <a:t>2001 – 100,000,000</a:t>
            </a:r>
            <a:endParaRPr/>
          </a:p>
          <a:p>
            <a:pPr indent="0" lvl="0" marL="0" rtl="0" algn="l">
              <a:lnSpc>
                <a:spcPct val="100000"/>
              </a:lnSpc>
              <a:spcBef>
                <a:spcPts val="1200"/>
              </a:spcBef>
              <a:spcAft>
                <a:spcPts val="1200"/>
              </a:spcAft>
              <a:buNone/>
            </a:pPr>
            <a:r>
              <a:rPr lang="en"/>
              <a:t>By 2005… billions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a:t>
            </a:r>
            <a:endParaRPr/>
          </a:p>
        </p:txBody>
      </p:sp>
      <p:sp>
        <p:nvSpPr>
          <p:cNvPr id="206" name="Google Shape;206;p35"/>
          <p:cNvSpPr txBox="1"/>
          <p:nvPr>
            <p:ph idx="1" type="body"/>
          </p:nvPr>
        </p:nvSpPr>
        <p:spPr>
          <a:xfrm>
            <a:off x="311700" y="1468825"/>
            <a:ext cx="8520600" cy="2765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End nodes are identified by their Ethernet Addresses (</a:t>
            </a:r>
            <a:r>
              <a:rPr lang="en">
                <a:solidFill>
                  <a:srgbClr val="DF308E"/>
                </a:solidFill>
              </a:rPr>
              <a:t>MAC - </a:t>
            </a:r>
            <a:r>
              <a:rPr lang="en">
                <a:solidFill>
                  <a:srgbClr val="DF308E"/>
                </a:solidFill>
              </a:rPr>
              <a:t>Media Access Control</a:t>
            </a:r>
            <a:r>
              <a:rPr lang="en">
                <a:solidFill>
                  <a:srgbClr val="DF308E"/>
                </a:solidFill>
              </a:rPr>
              <a:t> Address or Hardware Address</a:t>
            </a:r>
            <a:r>
              <a:rPr lang="en"/>
              <a:t>) which is a unique 6 Byte address.</a:t>
            </a:r>
            <a:endParaRPr/>
          </a:p>
          <a:p>
            <a:pPr indent="0" lvl="0" marL="0" rtl="0" algn="l">
              <a:spcBef>
                <a:spcPts val="1200"/>
              </a:spcBef>
              <a:spcAft>
                <a:spcPts val="0"/>
              </a:spcAft>
              <a:buNone/>
            </a:pPr>
            <a:r>
              <a:rPr lang="en"/>
              <a:t>MAC Address is represented in </a:t>
            </a:r>
            <a:r>
              <a:rPr lang="en"/>
              <a:t>Hexadecimal</a:t>
            </a:r>
            <a:r>
              <a:rPr lang="en"/>
              <a:t> format </a:t>
            </a:r>
            <a:endParaRPr/>
          </a:p>
          <a:p>
            <a:pPr indent="0" lvl="0" marL="0" rtl="0" algn="l">
              <a:spcBef>
                <a:spcPts val="1200"/>
              </a:spcBef>
              <a:spcAft>
                <a:spcPts val="0"/>
              </a:spcAft>
              <a:buNone/>
            </a:pPr>
            <a:r>
              <a:rPr b="1" lang="en"/>
              <a:t>e.g 00:05:5D:FE:10:0A</a:t>
            </a:r>
            <a:r>
              <a:rPr lang="en"/>
              <a:t> </a:t>
            </a:r>
            <a:endParaRPr/>
          </a:p>
          <a:p>
            <a:pPr indent="0" lvl="0" marL="0" rtl="0" algn="l">
              <a:spcBef>
                <a:spcPts val="1200"/>
              </a:spcBef>
              <a:spcAft>
                <a:spcPts val="0"/>
              </a:spcAft>
              <a:buNone/>
            </a:pPr>
            <a:r>
              <a:rPr lang="en"/>
              <a:t>The first 3 bytes identify a vendor (also called prefix) and the last 3 bytes are unique for every host or device </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a:t>
            </a:r>
            <a:endParaRPr/>
          </a:p>
        </p:txBody>
      </p:sp>
      <p:pic>
        <p:nvPicPr>
          <p:cNvPr id="212" name="Google Shape;212;p36"/>
          <p:cNvPicPr preferRelativeResize="0"/>
          <p:nvPr/>
        </p:nvPicPr>
        <p:blipFill>
          <a:blip r:embed="rId3">
            <a:alphaModFix/>
          </a:blip>
          <a:stretch>
            <a:fillRect/>
          </a:stretch>
        </p:blipFill>
        <p:spPr>
          <a:xfrm>
            <a:off x="3066842" y="0"/>
            <a:ext cx="6077166" cy="5143500"/>
          </a:xfrm>
          <a:prstGeom prst="rect">
            <a:avLst/>
          </a:prstGeom>
          <a:noFill/>
          <a:ln>
            <a:noFill/>
          </a:ln>
        </p:spPr>
      </p:pic>
      <p:sp>
        <p:nvSpPr>
          <p:cNvPr id="213" name="Google Shape;213;p36"/>
          <p:cNvSpPr txBox="1"/>
          <p:nvPr/>
        </p:nvSpPr>
        <p:spPr>
          <a:xfrm>
            <a:off x="66850" y="48357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Source: </a:t>
            </a:r>
            <a:r>
              <a:rPr lang="en" sz="800"/>
              <a:t>https://www.guru99.com/what-is-mac-address.html</a:t>
            </a:r>
            <a:endParaRPr sz="800"/>
          </a:p>
        </p:txBody>
      </p:sp>
      <p:sp>
        <p:nvSpPr>
          <p:cNvPr id="214" name="Google Shape;214;p36"/>
          <p:cNvSpPr txBox="1"/>
          <p:nvPr/>
        </p:nvSpPr>
        <p:spPr>
          <a:xfrm>
            <a:off x="66850" y="2022300"/>
            <a:ext cx="30000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latin typeface="Source Code Pro"/>
                <a:ea typeface="Source Code Pro"/>
                <a:cs typeface="Source Code Pro"/>
                <a:sym typeface="Source Code Pro"/>
              </a:rPr>
              <a:t>MAC - Media Access Control Address or Hardware Address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Frame Structure</a:t>
            </a:r>
            <a:endParaRPr/>
          </a:p>
        </p:txBody>
      </p:sp>
      <p:sp>
        <p:nvSpPr>
          <p:cNvPr id="220" name="Google Shape;220;p37"/>
          <p:cNvSpPr txBox="1"/>
          <p:nvPr>
            <p:ph idx="1" type="body"/>
          </p:nvPr>
        </p:nvSpPr>
        <p:spPr>
          <a:xfrm>
            <a:off x="311700" y="1468825"/>
            <a:ext cx="8520600" cy="23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Ethernet frame contains three parts</a:t>
            </a:r>
            <a:endParaRPr/>
          </a:p>
          <a:p>
            <a:pPr indent="-342900" lvl="0" marL="914400" rtl="0" algn="l">
              <a:spcBef>
                <a:spcPts val="1200"/>
              </a:spcBef>
              <a:spcAft>
                <a:spcPts val="0"/>
              </a:spcAft>
              <a:buSzPts val="1800"/>
              <a:buAutoNum type="arabicPeriod"/>
            </a:pPr>
            <a:r>
              <a:rPr lang="en"/>
              <a:t>a</a:t>
            </a:r>
            <a:r>
              <a:rPr lang="en"/>
              <a:t>n Ethernet header (Preamble, SFD, Destination, Source, and Type), </a:t>
            </a:r>
            <a:endParaRPr/>
          </a:p>
          <a:p>
            <a:pPr indent="-342900" lvl="0" marL="914400" rtl="0" algn="l">
              <a:spcBef>
                <a:spcPts val="0"/>
              </a:spcBef>
              <a:spcAft>
                <a:spcPts val="0"/>
              </a:spcAft>
              <a:buSzPts val="1800"/>
              <a:buAutoNum type="arabicPeriod"/>
            </a:pPr>
            <a:r>
              <a:rPr lang="en"/>
              <a:t>Encapsulated data (Data and Pad), and </a:t>
            </a:r>
            <a:endParaRPr/>
          </a:p>
          <a:p>
            <a:pPr indent="-342900" lvl="0" marL="914400" rtl="0" algn="l">
              <a:spcBef>
                <a:spcPts val="0"/>
              </a:spcBef>
              <a:spcAft>
                <a:spcPts val="0"/>
              </a:spcAft>
              <a:buSzPts val="1800"/>
              <a:buAutoNum type="arabicPeriod"/>
            </a:pPr>
            <a:r>
              <a:rPr lang="en"/>
              <a:t>an Ethernet trailer (FCS).</a:t>
            </a:r>
            <a:endParaRPr/>
          </a:p>
          <a:p>
            <a:pPr indent="0" lvl="0" marL="0" rtl="0" algn="l">
              <a:spcBef>
                <a:spcPts val="1200"/>
              </a:spcBef>
              <a:spcAft>
                <a:spcPts val="1200"/>
              </a:spcAft>
              <a:buNone/>
            </a:pPr>
            <a:r>
              <a:rPr lang="en"/>
              <a:t>The following image shows an example of an Ethernet frame.</a:t>
            </a:r>
            <a:endParaRPr/>
          </a:p>
        </p:txBody>
      </p:sp>
      <p:pic>
        <p:nvPicPr>
          <p:cNvPr id="221" name="Google Shape;221;p37"/>
          <p:cNvPicPr preferRelativeResize="0"/>
          <p:nvPr/>
        </p:nvPicPr>
        <p:blipFill>
          <a:blip r:embed="rId3">
            <a:alphaModFix/>
          </a:blip>
          <a:stretch>
            <a:fillRect/>
          </a:stretch>
        </p:blipFill>
        <p:spPr>
          <a:xfrm>
            <a:off x="843488" y="3918950"/>
            <a:ext cx="7457025" cy="991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47625" y="70975"/>
            <a:ext cx="8520600" cy="607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Ethernet -  preamble field,  SFD field</a:t>
            </a:r>
            <a:endParaRPr/>
          </a:p>
        </p:txBody>
      </p:sp>
      <p:sp>
        <p:nvSpPr>
          <p:cNvPr id="227" name="Google Shape;227;p38"/>
          <p:cNvSpPr txBox="1"/>
          <p:nvPr>
            <p:ph idx="1" type="body"/>
          </p:nvPr>
        </p:nvSpPr>
        <p:spPr>
          <a:xfrm>
            <a:off x="162450" y="884825"/>
            <a:ext cx="8896200" cy="4190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T</a:t>
            </a:r>
            <a:r>
              <a:rPr b="1" lang="en"/>
              <a:t>he preamble field</a:t>
            </a:r>
            <a:endParaRPr b="1"/>
          </a:p>
          <a:p>
            <a:pPr indent="0" lvl="0" marL="0" rtl="0" algn="l">
              <a:spcBef>
                <a:spcPts val="1200"/>
              </a:spcBef>
              <a:spcAft>
                <a:spcPts val="0"/>
              </a:spcAft>
              <a:buNone/>
            </a:pPr>
            <a:r>
              <a:rPr lang="en"/>
              <a:t>The preamble field is 7 bytes long. It contains a string of 7 bytes. Each byte alternatively stores 1 and 0 to make the pattern '10101010'. </a:t>
            </a:r>
            <a:r>
              <a:rPr b="1" lang="en">
                <a:solidFill>
                  <a:srgbClr val="DF308E"/>
                </a:solidFill>
              </a:rPr>
              <a:t>Preamble bytes help the receiving device to identify the beginning of an Ethernet frame.</a:t>
            </a:r>
            <a:r>
              <a:rPr lang="en"/>
              <a:t> </a:t>
            </a:r>
            <a:endParaRPr/>
          </a:p>
          <a:p>
            <a:pPr indent="0" lvl="0" marL="0" rtl="0" algn="l">
              <a:spcBef>
                <a:spcPts val="1200"/>
              </a:spcBef>
              <a:spcAft>
                <a:spcPts val="0"/>
              </a:spcAft>
              <a:buNone/>
            </a:pPr>
            <a:r>
              <a:rPr lang="en"/>
              <a:t>When a device receives 7 continuous bytes of the same pattern (10101010), it assumes that the incoming data is an Ethernet frame and it locks the incoming bit-stream.</a:t>
            </a:r>
            <a:endParaRPr/>
          </a:p>
          <a:p>
            <a:pPr indent="0" lvl="0" marL="0" rtl="0" algn="l">
              <a:spcBef>
                <a:spcPts val="1200"/>
              </a:spcBef>
              <a:spcAft>
                <a:spcPts val="0"/>
              </a:spcAft>
              <a:buNone/>
            </a:pPr>
            <a:r>
              <a:rPr b="1" lang="en"/>
              <a:t>The SFD field</a:t>
            </a:r>
            <a:endParaRPr b="1"/>
          </a:p>
          <a:p>
            <a:pPr indent="0" lvl="0" marL="0" rtl="0" algn="l">
              <a:spcBef>
                <a:spcPts val="1200"/>
              </a:spcBef>
              <a:spcAft>
                <a:spcPts val="1200"/>
              </a:spcAft>
              <a:buNone/>
            </a:pPr>
            <a:r>
              <a:rPr lang="en"/>
              <a:t>The </a:t>
            </a:r>
            <a:r>
              <a:rPr b="1" lang="en">
                <a:solidFill>
                  <a:srgbClr val="DF308E"/>
                </a:solidFill>
              </a:rPr>
              <a:t>SFD (Start Frame Delimiter)</a:t>
            </a:r>
            <a:r>
              <a:rPr lang="en"/>
              <a:t> field is 1 byte long. It contains a string of 1 byte. This byte also stores the same pattern, except the last bit. In the last bit, it stores 1 instead of the 0. The following image shows both fields with their related bytes respectively.</a:t>
            </a:r>
            <a:endParaRPr/>
          </a:p>
        </p:txBody>
      </p:sp>
      <p:pic>
        <p:nvPicPr>
          <p:cNvPr id="228" name="Google Shape;228;p38"/>
          <p:cNvPicPr preferRelativeResize="0"/>
          <p:nvPr/>
        </p:nvPicPr>
        <p:blipFill>
          <a:blip r:embed="rId3">
            <a:alphaModFix/>
          </a:blip>
          <a:stretch>
            <a:fillRect/>
          </a:stretch>
        </p:blipFill>
        <p:spPr>
          <a:xfrm>
            <a:off x="3834900" y="620775"/>
            <a:ext cx="5166349" cy="687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9"/>
          <p:cNvPicPr preferRelativeResize="0"/>
          <p:nvPr/>
        </p:nvPicPr>
        <p:blipFill>
          <a:blip r:embed="rId3">
            <a:alphaModFix/>
          </a:blip>
          <a:stretch>
            <a:fillRect/>
          </a:stretch>
        </p:blipFill>
        <p:spPr>
          <a:xfrm>
            <a:off x="0" y="2571750"/>
            <a:ext cx="6655900" cy="2567125"/>
          </a:xfrm>
          <a:prstGeom prst="rect">
            <a:avLst/>
          </a:prstGeom>
          <a:noFill/>
          <a:ln>
            <a:noFill/>
          </a:ln>
        </p:spPr>
      </p:pic>
      <p:sp>
        <p:nvSpPr>
          <p:cNvPr id="234" name="Google Shape;234;p39"/>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preamble field,  SFD field </a:t>
            </a:r>
            <a:endParaRPr/>
          </a:p>
        </p:txBody>
      </p:sp>
      <p:sp>
        <p:nvSpPr>
          <p:cNvPr id="235" name="Google Shape;235;p39"/>
          <p:cNvSpPr txBox="1"/>
          <p:nvPr>
            <p:ph idx="1" type="body"/>
          </p:nvPr>
        </p:nvSpPr>
        <p:spPr>
          <a:xfrm>
            <a:off x="207650" y="899350"/>
            <a:ext cx="8866500" cy="1390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n" sz="2000"/>
              <a:t>The following image shows both fields with their related bytes respectively.</a:t>
            </a:r>
            <a:endParaRPr sz="2000"/>
          </a:p>
          <a:p>
            <a:pPr indent="0" lvl="0" marL="0" rtl="0" algn="l">
              <a:lnSpc>
                <a:spcPct val="105000"/>
              </a:lnSpc>
              <a:spcBef>
                <a:spcPts val="1200"/>
              </a:spcBef>
              <a:spcAft>
                <a:spcPts val="1200"/>
              </a:spcAft>
              <a:buSzPts val="1018"/>
              <a:buNone/>
            </a:pPr>
            <a:r>
              <a:rPr lang="en" sz="2000">
                <a:solidFill>
                  <a:srgbClr val="DF308E"/>
                </a:solidFill>
              </a:rPr>
              <a:t>The SFD byte indicates to the receiving device that the next byte is the destination MAC address of the Ethernet frame.</a:t>
            </a:r>
            <a:endParaRPr sz="2000">
              <a:solidFill>
                <a:srgbClr val="DF308E"/>
              </a:solidFill>
            </a:endParaRPr>
          </a:p>
        </p:txBody>
      </p:sp>
      <p:pic>
        <p:nvPicPr>
          <p:cNvPr id="236" name="Google Shape;236;p39"/>
          <p:cNvPicPr preferRelativeResize="0"/>
          <p:nvPr/>
        </p:nvPicPr>
        <p:blipFill>
          <a:blip r:embed="rId4">
            <a:alphaModFix/>
          </a:blip>
          <a:stretch>
            <a:fillRect/>
          </a:stretch>
        </p:blipFill>
        <p:spPr>
          <a:xfrm>
            <a:off x="4994575" y="2571750"/>
            <a:ext cx="4149425" cy="55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Destination MAC address</a:t>
            </a:r>
            <a:endParaRPr/>
          </a:p>
        </p:txBody>
      </p:sp>
      <p:sp>
        <p:nvSpPr>
          <p:cNvPr id="242" name="Google Shape;242;p40"/>
          <p:cNvSpPr txBox="1"/>
          <p:nvPr>
            <p:ph idx="1" type="body"/>
          </p:nvPr>
        </p:nvSpPr>
        <p:spPr>
          <a:xfrm>
            <a:off x="219125" y="1677025"/>
            <a:ext cx="8866500" cy="3409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n" sz="2000"/>
              <a:t>This field is 6 bytes long. It contains the MAC address of the destination device. MAC address is 6 bytes or 48 bits (1 byte = 8 bits, 6x8 = 48 bits) long. </a:t>
            </a:r>
            <a:endParaRPr sz="2000"/>
          </a:p>
          <a:p>
            <a:pPr indent="0" lvl="0" marL="0" rtl="0" algn="l">
              <a:lnSpc>
                <a:spcPct val="105000"/>
              </a:lnSpc>
              <a:spcBef>
                <a:spcPts val="1200"/>
              </a:spcBef>
              <a:spcAft>
                <a:spcPts val="0"/>
              </a:spcAft>
              <a:buSzPts val="1018"/>
              <a:buNone/>
            </a:pPr>
            <a:r>
              <a:rPr lang="en" sz="2000"/>
              <a:t>For convenience, usually, it is written as 12-digit hexadecimal numbers (such as 0000.0A12.1234).</a:t>
            </a:r>
            <a:endParaRPr sz="2000"/>
          </a:p>
          <a:p>
            <a:pPr indent="0" lvl="0" marL="0" rtl="0" algn="l">
              <a:lnSpc>
                <a:spcPct val="105000"/>
              </a:lnSpc>
              <a:spcBef>
                <a:spcPts val="1200"/>
              </a:spcBef>
              <a:spcAft>
                <a:spcPts val="1200"/>
              </a:spcAft>
              <a:buSzPts val="1018"/>
              <a:buNone/>
            </a:pPr>
            <a:r>
              <a:rPr lang="en" sz="2000">
                <a:solidFill>
                  <a:srgbClr val="DF308E"/>
                </a:solidFill>
              </a:rPr>
              <a:t>The destination MAC address allows the receiving device to determine whether an incoming frame is intended for it or not. If a frame is not intended for the receiving device, the receiving device discards that frame.</a:t>
            </a:r>
            <a:endParaRPr sz="2000">
              <a:solidFill>
                <a:srgbClr val="DF308E"/>
              </a:solidFill>
            </a:endParaRPr>
          </a:p>
        </p:txBody>
      </p:sp>
      <p:pic>
        <p:nvPicPr>
          <p:cNvPr id="243" name="Google Shape;243;p40"/>
          <p:cNvPicPr preferRelativeResize="0"/>
          <p:nvPr/>
        </p:nvPicPr>
        <p:blipFill>
          <a:blip r:embed="rId3">
            <a:alphaModFix/>
          </a:blip>
          <a:stretch>
            <a:fillRect/>
          </a:stretch>
        </p:blipFill>
        <p:spPr>
          <a:xfrm>
            <a:off x="2292650" y="747077"/>
            <a:ext cx="6610224" cy="879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1"/>
          <p:cNvPicPr preferRelativeResize="0"/>
          <p:nvPr/>
        </p:nvPicPr>
        <p:blipFill>
          <a:blip r:embed="rId3">
            <a:alphaModFix/>
          </a:blip>
          <a:stretch>
            <a:fillRect/>
          </a:stretch>
        </p:blipFill>
        <p:spPr>
          <a:xfrm>
            <a:off x="3740600" y="2170701"/>
            <a:ext cx="5420900" cy="2381450"/>
          </a:xfrm>
          <a:prstGeom prst="rect">
            <a:avLst/>
          </a:prstGeom>
          <a:noFill/>
          <a:ln>
            <a:noFill/>
          </a:ln>
        </p:spPr>
      </p:pic>
      <p:sp>
        <p:nvSpPr>
          <p:cNvPr id="249" name="Google Shape;249;p41"/>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Source MAC address </a:t>
            </a:r>
            <a:endParaRPr/>
          </a:p>
        </p:txBody>
      </p:sp>
      <p:sp>
        <p:nvSpPr>
          <p:cNvPr id="250" name="Google Shape;250;p41"/>
          <p:cNvSpPr txBox="1"/>
          <p:nvPr>
            <p:ph idx="1" type="body"/>
          </p:nvPr>
        </p:nvSpPr>
        <p:spPr>
          <a:xfrm>
            <a:off x="0" y="899350"/>
            <a:ext cx="4120800" cy="40728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Char char="●"/>
            </a:pPr>
            <a:r>
              <a:rPr lang="en" sz="2000"/>
              <a:t>This field is also 6 bytes long. </a:t>
            </a:r>
            <a:endParaRPr sz="2000"/>
          </a:p>
          <a:p>
            <a:pPr indent="-355600" lvl="0" marL="457200" rtl="0" algn="l">
              <a:lnSpc>
                <a:spcPct val="105000"/>
              </a:lnSpc>
              <a:spcBef>
                <a:spcPts val="0"/>
              </a:spcBef>
              <a:spcAft>
                <a:spcPts val="0"/>
              </a:spcAft>
              <a:buSzPts val="2000"/>
              <a:buChar char="●"/>
            </a:pPr>
            <a:r>
              <a:rPr lang="en" sz="2000"/>
              <a:t>It contains the MAC address of the source device. </a:t>
            </a:r>
            <a:endParaRPr sz="2000"/>
          </a:p>
          <a:p>
            <a:pPr indent="-355600" lvl="0" marL="457200" rtl="0" algn="l">
              <a:lnSpc>
                <a:spcPct val="105000"/>
              </a:lnSpc>
              <a:spcBef>
                <a:spcPts val="0"/>
              </a:spcBef>
              <a:spcAft>
                <a:spcPts val="0"/>
              </a:spcAft>
              <a:buSzPts val="2000"/>
              <a:buChar char="●"/>
            </a:pPr>
            <a:r>
              <a:rPr lang="en" sz="2000"/>
              <a:t>It helps the receiving device in identifying the source device. </a:t>
            </a:r>
            <a:endParaRPr sz="2000"/>
          </a:p>
          <a:p>
            <a:pPr indent="0" lvl="0" marL="0" rtl="0" algn="l">
              <a:lnSpc>
                <a:spcPct val="105000"/>
              </a:lnSpc>
              <a:spcBef>
                <a:spcPts val="1200"/>
              </a:spcBef>
              <a:spcAft>
                <a:spcPts val="1200"/>
              </a:spcAft>
              <a:buNone/>
            </a:pPr>
            <a:r>
              <a:rPr lang="en" sz="2000"/>
              <a:t> The following image shows an example of both types of address in the frame</a:t>
            </a:r>
            <a:endParaRPr sz="2000"/>
          </a:p>
        </p:txBody>
      </p:sp>
      <p:pic>
        <p:nvPicPr>
          <p:cNvPr id="251" name="Google Shape;251;p41"/>
          <p:cNvPicPr preferRelativeResize="0"/>
          <p:nvPr/>
        </p:nvPicPr>
        <p:blipFill>
          <a:blip r:embed="rId4">
            <a:alphaModFix/>
          </a:blip>
          <a:stretch>
            <a:fillRect/>
          </a:stretch>
        </p:blipFill>
        <p:spPr>
          <a:xfrm>
            <a:off x="4120802" y="1035052"/>
            <a:ext cx="4970225" cy="6610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57625" y="0"/>
            <a:ext cx="8520600" cy="712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a:t>
            </a:r>
            <a:r>
              <a:rPr lang="en"/>
              <a:t>Type field</a:t>
            </a:r>
            <a:endParaRPr/>
          </a:p>
        </p:txBody>
      </p:sp>
      <p:pic>
        <p:nvPicPr>
          <p:cNvPr id="257" name="Google Shape;257;p42"/>
          <p:cNvPicPr preferRelativeResize="0"/>
          <p:nvPr/>
        </p:nvPicPr>
        <p:blipFill>
          <a:blip r:embed="rId3">
            <a:alphaModFix/>
          </a:blip>
          <a:stretch>
            <a:fillRect/>
          </a:stretch>
        </p:blipFill>
        <p:spPr>
          <a:xfrm>
            <a:off x="3019725" y="813575"/>
            <a:ext cx="6095273" cy="810675"/>
          </a:xfrm>
          <a:prstGeom prst="rect">
            <a:avLst/>
          </a:prstGeom>
          <a:noFill/>
          <a:ln>
            <a:noFill/>
          </a:ln>
        </p:spPr>
      </p:pic>
      <p:sp>
        <p:nvSpPr>
          <p:cNvPr id="258" name="Google Shape;258;p42"/>
          <p:cNvSpPr txBox="1"/>
          <p:nvPr>
            <p:ph idx="1" type="body"/>
          </p:nvPr>
        </p:nvSpPr>
        <p:spPr>
          <a:xfrm>
            <a:off x="34500" y="1745900"/>
            <a:ext cx="9075000" cy="25602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Char char="●"/>
            </a:pPr>
            <a:r>
              <a:rPr lang="en" sz="2000"/>
              <a:t>This field is 2 bytes long. </a:t>
            </a:r>
            <a:endParaRPr sz="2000"/>
          </a:p>
          <a:p>
            <a:pPr indent="-355600" lvl="0" marL="457200" rtl="0" algn="l">
              <a:lnSpc>
                <a:spcPct val="105000"/>
              </a:lnSpc>
              <a:spcBef>
                <a:spcPts val="0"/>
              </a:spcBef>
              <a:spcAft>
                <a:spcPts val="0"/>
              </a:spcAft>
              <a:buSzPts val="2000"/>
              <a:buChar char="●"/>
            </a:pPr>
            <a:r>
              <a:rPr lang="en" sz="2000"/>
              <a:t>This field stores information about the protocol of the upper layer (network layer).</a:t>
            </a:r>
            <a:endParaRPr sz="2000"/>
          </a:p>
          <a:p>
            <a:pPr indent="-355600" lvl="0" marL="457200" rtl="0" algn="l">
              <a:lnSpc>
                <a:spcPct val="105000"/>
              </a:lnSpc>
              <a:spcBef>
                <a:spcPts val="0"/>
              </a:spcBef>
              <a:spcAft>
                <a:spcPts val="0"/>
              </a:spcAft>
              <a:buSzPts val="2000"/>
              <a:buChar char="●"/>
            </a:pPr>
            <a:r>
              <a:rPr lang="en" sz="2000"/>
              <a:t>The Data Link layer of the source computer </a:t>
            </a:r>
            <a:r>
              <a:rPr lang="en" sz="2000">
                <a:solidFill>
                  <a:srgbClr val="DF308E"/>
                </a:solidFill>
              </a:rPr>
              <a:t>prepares, packs and loads the Ethernet frame in the media.</a:t>
            </a:r>
            <a:r>
              <a:rPr lang="en" sz="2000"/>
              <a:t> </a:t>
            </a:r>
            <a:endParaRPr sz="2000"/>
          </a:p>
          <a:p>
            <a:pPr indent="-355600" lvl="0" marL="457200" rtl="0" algn="l">
              <a:lnSpc>
                <a:spcPct val="105000"/>
              </a:lnSpc>
              <a:spcBef>
                <a:spcPts val="0"/>
              </a:spcBef>
              <a:spcAft>
                <a:spcPts val="0"/>
              </a:spcAft>
              <a:buSzPts val="2000"/>
              <a:buChar char="●"/>
            </a:pPr>
            <a:r>
              <a:rPr lang="en" sz="2000"/>
              <a:t>The Data link layer of the destination computer picks the Ethernet frame from the media.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311700" y="4592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Type field</a:t>
            </a:r>
            <a:endParaRPr/>
          </a:p>
        </p:txBody>
      </p:sp>
      <p:sp>
        <p:nvSpPr>
          <p:cNvPr id="264" name="Google Shape;264;p43"/>
          <p:cNvSpPr txBox="1"/>
          <p:nvPr>
            <p:ph idx="1" type="body"/>
          </p:nvPr>
        </p:nvSpPr>
        <p:spPr>
          <a:xfrm>
            <a:off x="34500" y="870900"/>
            <a:ext cx="9075000" cy="30885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Char char="●"/>
            </a:pPr>
            <a:r>
              <a:rPr lang="en" sz="2000"/>
              <a:t>After picking the Ethernet frame, the Data link layer of the destination computer unpacks, processes, and hands over that Ethernet frame to the upper layer for further processing.</a:t>
            </a:r>
            <a:endParaRPr sz="2000"/>
          </a:p>
          <a:p>
            <a:pPr indent="-355600" lvl="0" marL="457200" rtl="0" algn="l">
              <a:lnSpc>
                <a:spcPct val="105000"/>
              </a:lnSpc>
              <a:spcBef>
                <a:spcPts val="0"/>
              </a:spcBef>
              <a:spcAft>
                <a:spcPts val="0"/>
              </a:spcAft>
              <a:buSzPts val="2000"/>
              <a:buChar char="●"/>
            </a:pPr>
            <a:r>
              <a:rPr lang="en" sz="2000"/>
              <a:t>If multiple protocols are running in the upper (network) layer of the destination computer, the data link layer will fail to hand over the received frame to the upper layer as it does not know to which protocol it should give the received frame.</a:t>
            </a:r>
            <a:endParaRPr sz="2000"/>
          </a:p>
        </p:txBody>
      </p:sp>
      <p:pic>
        <p:nvPicPr>
          <p:cNvPr id="265" name="Google Shape;265;p43"/>
          <p:cNvPicPr preferRelativeResize="0"/>
          <p:nvPr/>
        </p:nvPicPr>
        <p:blipFill>
          <a:blip r:embed="rId3">
            <a:alphaModFix/>
          </a:blip>
          <a:stretch>
            <a:fillRect/>
          </a:stretch>
        </p:blipFill>
        <p:spPr>
          <a:xfrm>
            <a:off x="3628980" y="45925"/>
            <a:ext cx="5515021" cy="733500"/>
          </a:xfrm>
          <a:prstGeom prst="rect">
            <a:avLst/>
          </a:prstGeom>
          <a:noFill/>
          <a:ln>
            <a:noFill/>
          </a:ln>
        </p:spPr>
      </p:pic>
      <p:sp>
        <p:nvSpPr>
          <p:cNvPr id="266" name="Google Shape;266;p43"/>
          <p:cNvSpPr txBox="1"/>
          <p:nvPr/>
        </p:nvSpPr>
        <p:spPr>
          <a:xfrm>
            <a:off x="128850" y="4050875"/>
            <a:ext cx="898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r>
              <a:rPr lang="en"/>
              <a:t>o learn more about how layers exchange and process data, you can check this tutorial,</a:t>
            </a:r>
            <a:endParaRPr/>
          </a:p>
          <a:p>
            <a:pPr indent="0" lvl="0" marL="0" rtl="0" algn="l">
              <a:spcBef>
                <a:spcPts val="0"/>
              </a:spcBef>
              <a:spcAft>
                <a:spcPts val="0"/>
              </a:spcAft>
              <a:buNone/>
            </a:pPr>
            <a:r>
              <a:rPr lang="en" u="sng">
                <a:solidFill>
                  <a:schemeClr val="hlink"/>
                </a:solidFill>
                <a:hlinkClick r:id="rId4"/>
              </a:rPr>
              <a:t>Data Encapsulation and De-encapsulation Explained</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solidFill>
                  <a:srgbClr val="DF308E"/>
                </a:solidFill>
                <a:latin typeface="Caveat"/>
                <a:ea typeface="Caveat"/>
                <a:cs typeface="Caveat"/>
                <a:sym typeface="Caveat"/>
              </a:rPr>
              <a:t>I’d say please read. It helps understand Aladdin’s cave!!</a:t>
            </a:r>
            <a:endParaRPr i="1">
              <a:solidFill>
                <a:srgbClr val="DF308E"/>
              </a:solidFill>
              <a:latin typeface="Caveat"/>
              <a:ea typeface="Caveat"/>
              <a:cs typeface="Caveat"/>
              <a:sym typeface="Cave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a:t>
            </a:r>
            <a:endParaRPr/>
          </a:p>
        </p:txBody>
      </p:sp>
      <p:sp>
        <p:nvSpPr>
          <p:cNvPr id="272" name="Google Shape;272;p44"/>
          <p:cNvSpPr txBox="1"/>
          <p:nvPr>
            <p:ph idx="1" type="body"/>
          </p:nvPr>
        </p:nvSpPr>
        <p:spPr>
          <a:xfrm>
            <a:off x="207650" y="899350"/>
            <a:ext cx="8866500" cy="3728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n" sz="2000"/>
              <a:t>The type field solves this issue. This field allows the sender computer to insert the information of the upper layer protocol. Through this information, the data link layer of the destination computer can easily determine the upper layer protocol to which it should hand over the received frame.</a:t>
            </a:r>
            <a:endParaRPr sz="2000"/>
          </a:p>
          <a:p>
            <a:pPr indent="0" lvl="0" marL="0" rtl="0" algn="l">
              <a:lnSpc>
                <a:spcPct val="105000"/>
              </a:lnSpc>
              <a:spcBef>
                <a:spcPts val="1200"/>
              </a:spcBef>
              <a:spcAft>
                <a:spcPts val="1200"/>
              </a:spcAft>
              <a:buSzPts val="1018"/>
              <a:buNone/>
            </a:pPr>
            <a:r>
              <a:rPr lang="en" sz="2000"/>
              <a:t>Modern LAN implementations mostly use the IP protocol in the network layer. There are two variants of the IP protocol; IPv4 and IPv6. If the type field has value IP or ox800, the frame is carrying the data of the IPv4 protocol. If the type field has value IPv6 or 0x86dd, the frame is carrying the data of the IPv6 protocol.</a:t>
            </a:r>
            <a:endParaRPr sz="2000"/>
          </a:p>
        </p:txBody>
      </p:sp>
      <p:pic>
        <p:nvPicPr>
          <p:cNvPr id="273" name="Google Shape;273;p44"/>
          <p:cNvPicPr preferRelativeResize="0"/>
          <p:nvPr/>
        </p:nvPicPr>
        <p:blipFill>
          <a:blip r:embed="rId3">
            <a:alphaModFix/>
          </a:blip>
          <a:stretch>
            <a:fillRect/>
          </a:stretch>
        </p:blipFill>
        <p:spPr>
          <a:xfrm>
            <a:off x="3628977" y="45925"/>
            <a:ext cx="5515023" cy="73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0" y="-17650"/>
            <a:ext cx="9144002" cy="5161151"/>
          </a:xfrm>
          <a:prstGeom prst="rect">
            <a:avLst/>
          </a:prstGeom>
          <a:noFill/>
          <a:ln>
            <a:noFill/>
          </a:ln>
        </p:spPr>
      </p:pic>
      <p:sp>
        <p:nvSpPr>
          <p:cNvPr id="94" name="Google Shape;94;p1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Client/Server Networks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0" y="4592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Data and Pad field</a:t>
            </a:r>
            <a:endParaRPr/>
          </a:p>
        </p:txBody>
      </p:sp>
      <p:sp>
        <p:nvSpPr>
          <p:cNvPr id="279" name="Google Shape;279;p45"/>
          <p:cNvSpPr txBox="1"/>
          <p:nvPr>
            <p:ph idx="1" type="body"/>
          </p:nvPr>
        </p:nvSpPr>
        <p:spPr>
          <a:xfrm>
            <a:off x="46175" y="779425"/>
            <a:ext cx="9097800" cy="4364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n" sz="2000"/>
              <a:t>The following image shows an example of the type field for both IP variants.</a:t>
            </a:r>
            <a:endParaRPr sz="2000"/>
          </a:p>
          <a:p>
            <a:pPr indent="0" lvl="0" marL="0" rtl="0" algn="l">
              <a:lnSpc>
                <a:spcPct val="105000"/>
              </a:lnSpc>
              <a:spcBef>
                <a:spcPts val="1200"/>
              </a:spcBef>
              <a:spcAft>
                <a:spcPts val="0"/>
              </a:spcAft>
              <a:buNone/>
            </a:pPr>
            <a:r>
              <a:t/>
            </a:r>
            <a:endParaRPr sz="2000"/>
          </a:p>
          <a:p>
            <a:pPr indent="0" lvl="0" marL="0" rtl="0" algn="l">
              <a:lnSpc>
                <a:spcPct val="105000"/>
              </a:lnSpc>
              <a:spcBef>
                <a:spcPts val="1200"/>
              </a:spcBef>
              <a:spcAft>
                <a:spcPts val="0"/>
              </a:spcAft>
              <a:buNone/>
            </a:pPr>
            <a:r>
              <a:rPr b="1" lang="en" sz="2000"/>
              <a:t>Data and Pad field</a:t>
            </a:r>
            <a:endParaRPr b="1" sz="2000"/>
          </a:p>
          <a:p>
            <a:pPr indent="457200" lvl="0" marL="0" rtl="0" algn="l">
              <a:lnSpc>
                <a:spcPct val="105000"/>
              </a:lnSpc>
              <a:spcBef>
                <a:spcPts val="0"/>
              </a:spcBef>
              <a:spcAft>
                <a:spcPts val="0"/>
              </a:spcAft>
              <a:buNone/>
            </a:pPr>
            <a:r>
              <a:rPr lang="en" sz="2000"/>
              <a:t>This field stores the encapsulated data of the upper layer. This field has a size limit of 46 bytes (minimum) to 1500 bytes (maximum). Due to this limit, the network (upper) layer can't pack more or less data in a single packet (encapsulated data of the upper layer). If data is less than the minimum requirement, </a:t>
            </a:r>
            <a:r>
              <a:rPr lang="en" sz="2000">
                <a:solidFill>
                  <a:srgbClr val="DF308E"/>
                </a:solidFill>
              </a:rPr>
              <a:t>padding is added</a:t>
            </a:r>
            <a:r>
              <a:rPr lang="en" sz="2000"/>
              <a:t>. If data is more than the maximum limit, extra data is packed in the next packet.</a:t>
            </a:r>
            <a:endParaRPr sz="2000"/>
          </a:p>
        </p:txBody>
      </p:sp>
      <p:pic>
        <p:nvPicPr>
          <p:cNvPr id="280" name="Google Shape;280;p45"/>
          <p:cNvPicPr preferRelativeResize="0"/>
          <p:nvPr/>
        </p:nvPicPr>
        <p:blipFill>
          <a:blip r:embed="rId3">
            <a:alphaModFix/>
          </a:blip>
          <a:stretch>
            <a:fillRect/>
          </a:stretch>
        </p:blipFill>
        <p:spPr>
          <a:xfrm>
            <a:off x="4131225" y="79325"/>
            <a:ext cx="5012775" cy="666700"/>
          </a:xfrm>
          <a:prstGeom prst="rect">
            <a:avLst/>
          </a:prstGeom>
          <a:noFill/>
          <a:ln>
            <a:noFill/>
          </a:ln>
        </p:spPr>
      </p:pic>
      <p:pic>
        <p:nvPicPr>
          <p:cNvPr id="281" name="Google Shape;281;p45"/>
          <p:cNvPicPr preferRelativeResize="0"/>
          <p:nvPr/>
        </p:nvPicPr>
        <p:blipFill rotWithShape="1">
          <a:blip r:embed="rId4">
            <a:alphaModFix/>
          </a:blip>
          <a:srcRect b="20804" l="4644" r="3019" t="17950"/>
          <a:stretch/>
        </p:blipFill>
        <p:spPr>
          <a:xfrm>
            <a:off x="3421600" y="1159600"/>
            <a:ext cx="5614225" cy="1297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13875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FCS (Frame Check Sequence) </a:t>
            </a:r>
            <a:endParaRPr/>
          </a:p>
        </p:txBody>
      </p:sp>
      <p:sp>
        <p:nvSpPr>
          <p:cNvPr id="287" name="Google Shape;287;p46"/>
          <p:cNvSpPr txBox="1"/>
          <p:nvPr>
            <p:ph idx="1" type="body"/>
          </p:nvPr>
        </p:nvSpPr>
        <p:spPr>
          <a:xfrm>
            <a:off x="138750" y="1626000"/>
            <a:ext cx="8866500" cy="3517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n"/>
              <a:t>This field is 4 bytes long. This field stores a 4 bytes value that is used to check whether the received frame is intact or not. The sender device takes all fields of the frame except the FCS field, and runs them through an algorithm, known as the </a:t>
            </a:r>
            <a:r>
              <a:rPr lang="en">
                <a:solidFill>
                  <a:srgbClr val="DF308E"/>
                </a:solidFill>
              </a:rPr>
              <a:t>CRC (Cyclic Redundancy Check)</a:t>
            </a:r>
            <a:r>
              <a:rPr lang="en"/>
              <a:t>. The CRC algorithm generates a 4-byte result, which is placed in this FCS field.</a:t>
            </a:r>
            <a:endParaRPr/>
          </a:p>
          <a:p>
            <a:pPr indent="0" lvl="0" marL="0" rtl="0" algn="l">
              <a:lnSpc>
                <a:spcPct val="105000"/>
              </a:lnSpc>
              <a:spcBef>
                <a:spcPts val="1200"/>
              </a:spcBef>
              <a:spcAft>
                <a:spcPts val="1200"/>
              </a:spcAft>
              <a:buSzPts val="1018"/>
              <a:buNone/>
            </a:pPr>
            <a:r>
              <a:rPr lang="en"/>
              <a:t>When the destination device receives a frame, it takes the same fields and runs them through the same algorithm. If the result matches with the value stored in the FCS field, the frame is considered good and is processed further. If both values do not match, the frame is considered bad and is dropped.</a:t>
            </a:r>
            <a:endParaRPr/>
          </a:p>
        </p:txBody>
      </p:sp>
      <p:pic>
        <p:nvPicPr>
          <p:cNvPr id="288" name="Google Shape;288;p46"/>
          <p:cNvPicPr preferRelativeResize="0"/>
          <p:nvPr/>
        </p:nvPicPr>
        <p:blipFill>
          <a:blip r:embed="rId3">
            <a:alphaModFix/>
          </a:blip>
          <a:stretch>
            <a:fillRect/>
          </a:stretch>
        </p:blipFill>
        <p:spPr>
          <a:xfrm>
            <a:off x="2224372" y="745625"/>
            <a:ext cx="6528279" cy="868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82075" y="1658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Fast Ethernet</a:t>
            </a:r>
            <a:endParaRPr/>
          </a:p>
        </p:txBody>
      </p:sp>
      <p:sp>
        <p:nvSpPr>
          <p:cNvPr id="294" name="Google Shape;294;p47"/>
          <p:cNvSpPr txBox="1"/>
          <p:nvPr>
            <p:ph idx="1" type="body"/>
          </p:nvPr>
        </p:nvSpPr>
        <p:spPr>
          <a:xfrm>
            <a:off x="196175" y="899350"/>
            <a:ext cx="3977400" cy="42441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100 Mbps bandwidth</a:t>
            </a:r>
            <a:endParaRPr sz="2000"/>
          </a:p>
          <a:p>
            <a:pPr indent="-355600" lvl="0" marL="457200" rtl="0" algn="l">
              <a:lnSpc>
                <a:spcPct val="115000"/>
              </a:lnSpc>
              <a:spcBef>
                <a:spcPts val="0"/>
              </a:spcBef>
              <a:spcAft>
                <a:spcPts val="0"/>
              </a:spcAft>
              <a:buSzPts val="2000"/>
              <a:buChar char="●"/>
            </a:pPr>
            <a:r>
              <a:rPr lang="en" sz="2000"/>
              <a:t>Uses same CSMA/CD media access protocol and packet format as in Ethernet.</a:t>
            </a:r>
            <a:endParaRPr sz="2000"/>
          </a:p>
          <a:p>
            <a:pPr indent="-355600" lvl="0" marL="457200" rtl="0" algn="l">
              <a:lnSpc>
                <a:spcPct val="115000"/>
              </a:lnSpc>
              <a:spcBef>
                <a:spcPts val="0"/>
              </a:spcBef>
              <a:spcAft>
                <a:spcPts val="0"/>
              </a:spcAft>
              <a:buSzPts val="2000"/>
              <a:buChar char="●"/>
            </a:pPr>
            <a:r>
              <a:rPr lang="en" sz="2000"/>
              <a:t>100BaseTX (UTP) and 100BaseFX (Fiber) standards </a:t>
            </a:r>
            <a:endParaRPr sz="2000"/>
          </a:p>
          <a:p>
            <a:pPr indent="-355600" lvl="0" marL="457200" rtl="0" algn="l">
              <a:lnSpc>
                <a:spcPct val="115000"/>
              </a:lnSpc>
              <a:spcBef>
                <a:spcPts val="0"/>
              </a:spcBef>
              <a:spcAft>
                <a:spcPts val="0"/>
              </a:spcAft>
              <a:buSzPts val="2000"/>
              <a:buChar char="●"/>
            </a:pPr>
            <a:r>
              <a:rPr lang="en" sz="2000"/>
              <a:t>  Full Duplex/Half Duplex operations.</a:t>
            </a:r>
            <a:endParaRPr sz="2000"/>
          </a:p>
        </p:txBody>
      </p:sp>
      <p:pic>
        <p:nvPicPr>
          <p:cNvPr id="295" name="Google Shape;295;p47"/>
          <p:cNvPicPr preferRelativeResize="0"/>
          <p:nvPr/>
        </p:nvPicPr>
        <p:blipFill>
          <a:blip r:embed="rId3">
            <a:alphaModFix/>
          </a:blip>
          <a:stretch>
            <a:fillRect/>
          </a:stretch>
        </p:blipFill>
        <p:spPr>
          <a:xfrm>
            <a:off x="4173621" y="1186375"/>
            <a:ext cx="4970375" cy="301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ph type="title"/>
          </p:nvPr>
        </p:nvSpPr>
        <p:spPr>
          <a:xfrm>
            <a:off x="31170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Fast Ethernet - Important Terms </a:t>
            </a:r>
            <a:endParaRPr/>
          </a:p>
        </p:txBody>
      </p:sp>
      <p:sp>
        <p:nvSpPr>
          <p:cNvPr id="301" name="Google Shape;301;p48"/>
          <p:cNvSpPr txBox="1"/>
          <p:nvPr>
            <p:ph idx="1" type="body"/>
          </p:nvPr>
        </p:nvSpPr>
        <p:spPr>
          <a:xfrm>
            <a:off x="311700" y="597800"/>
            <a:ext cx="8520600" cy="4454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rgbClr val="DF308E"/>
                </a:solidFill>
              </a:rPr>
              <a:t>100</a:t>
            </a:r>
            <a:r>
              <a:rPr lang="en"/>
              <a:t>: In 100 Base, 100 stands for 100 Mega Hertz or 100 MHz, which translates to 100 mbit/seconds. This 100 mbit/seconds theoretically points to 12 Mbps; however, you may not get more than 4 Mbps in real. .</a:t>
            </a:r>
            <a:endParaRPr/>
          </a:p>
          <a:p>
            <a:pPr indent="0" lvl="0" marL="0" rtl="0" algn="l">
              <a:spcBef>
                <a:spcPts val="1200"/>
              </a:spcBef>
              <a:spcAft>
                <a:spcPts val="0"/>
              </a:spcAft>
              <a:buNone/>
            </a:pPr>
            <a:r>
              <a:rPr b="1" lang="en">
                <a:solidFill>
                  <a:srgbClr val="DF308E"/>
                </a:solidFill>
              </a:rPr>
              <a:t>Base:</a:t>
            </a:r>
            <a:r>
              <a:rPr lang="en"/>
              <a:t> This is the term for Baseband, which is mainly used to depict the communication used by the Ethernet. It depicts that the cable is using all the available bandwidth to transmit the data. Against this, in broadband the cable usually shares the bandwidth. This is one of the reasons why users may face some slowdown at times when multiple users are connected to the network. Although Ethernet users may also experience some slowdown, is the frequency is lesser compared to broadband.</a:t>
            </a:r>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31170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Fast Ethernet - Important Terms </a:t>
            </a:r>
            <a:endParaRPr/>
          </a:p>
        </p:txBody>
      </p:sp>
      <p:sp>
        <p:nvSpPr>
          <p:cNvPr id="307" name="Google Shape;307;p49"/>
          <p:cNvSpPr txBox="1"/>
          <p:nvPr>
            <p:ph idx="1" type="body"/>
          </p:nvPr>
        </p:nvSpPr>
        <p:spPr>
          <a:xfrm>
            <a:off x="311700" y="597800"/>
            <a:ext cx="8678100" cy="445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DF308E"/>
                </a:solidFill>
              </a:rPr>
              <a:t>100Base TX:</a:t>
            </a:r>
            <a:r>
              <a:rPr lang="en"/>
              <a:t> The term TX is sometimes referred to as T is term for Twisted Pair, which is a type of physical signal carried by the cable. This TX shows that the application is utilizing CAT5 UTP cables, where two pairs of copper wires are being used to support speed of 100 mbit/s. The 100 Base-TX cables can support data speeds up to 100 meters and must possess minimum recommended node length of 2.5 meters between two cables. </a:t>
            </a:r>
            <a:endParaRPr/>
          </a:p>
          <a:p>
            <a:pPr indent="0" lvl="0" marL="0" rtl="0" algn="l">
              <a:spcBef>
                <a:spcPts val="1200"/>
              </a:spcBef>
              <a:spcAft>
                <a:spcPts val="1200"/>
              </a:spcAft>
              <a:buNone/>
            </a:pPr>
            <a:r>
              <a:rPr b="1" lang="en">
                <a:solidFill>
                  <a:srgbClr val="DF308E"/>
                </a:solidFill>
              </a:rPr>
              <a:t>100Base FX:</a:t>
            </a:r>
            <a:r>
              <a:rPr lang="en"/>
              <a:t> In FX, the cable uses two pairs of fiber to support more than 100 Mbps. This cable can support a speed up to 2 km, which makes it an ideal choice for long distance applications.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235500" y="11342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a:t>
            </a:r>
            <a:r>
              <a:rPr lang="en"/>
              <a:t>Wire Media</a:t>
            </a:r>
            <a:endParaRPr/>
          </a:p>
        </p:txBody>
      </p:sp>
      <p:pic>
        <p:nvPicPr>
          <p:cNvPr id="313" name="Google Shape;313;p50"/>
          <p:cNvPicPr preferRelativeResize="0"/>
          <p:nvPr/>
        </p:nvPicPr>
        <p:blipFill>
          <a:blip r:embed="rId3">
            <a:alphaModFix/>
          </a:blip>
          <a:stretch>
            <a:fillRect/>
          </a:stretch>
        </p:blipFill>
        <p:spPr>
          <a:xfrm>
            <a:off x="1478700" y="953525"/>
            <a:ext cx="7582200" cy="4013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31170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a:t>
            </a:r>
            <a:r>
              <a:rPr lang="en"/>
              <a:t>Wire Media</a:t>
            </a:r>
            <a:r>
              <a:rPr lang="en"/>
              <a:t> </a:t>
            </a:r>
            <a:endParaRPr/>
          </a:p>
        </p:txBody>
      </p:sp>
      <p:pic>
        <p:nvPicPr>
          <p:cNvPr id="319" name="Google Shape;319;p51"/>
          <p:cNvPicPr preferRelativeResize="0"/>
          <p:nvPr/>
        </p:nvPicPr>
        <p:blipFill>
          <a:blip r:embed="rId3">
            <a:alphaModFix/>
          </a:blip>
          <a:stretch>
            <a:fillRect/>
          </a:stretch>
        </p:blipFill>
        <p:spPr>
          <a:xfrm>
            <a:off x="0" y="721222"/>
            <a:ext cx="7047600" cy="3062250"/>
          </a:xfrm>
          <a:prstGeom prst="rect">
            <a:avLst/>
          </a:prstGeom>
          <a:noFill/>
          <a:ln>
            <a:noFill/>
          </a:ln>
        </p:spPr>
      </p:pic>
      <p:pic>
        <p:nvPicPr>
          <p:cNvPr id="320" name="Google Shape;320;p51"/>
          <p:cNvPicPr preferRelativeResize="0"/>
          <p:nvPr/>
        </p:nvPicPr>
        <p:blipFill>
          <a:blip r:embed="rId4">
            <a:alphaModFix/>
          </a:blip>
          <a:stretch>
            <a:fillRect/>
          </a:stretch>
        </p:blipFill>
        <p:spPr>
          <a:xfrm>
            <a:off x="196950" y="3505200"/>
            <a:ext cx="5105400" cy="1638300"/>
          </a:xfrm>
          <a:prstGeom prst="rect">
            <a:avLst/>
          </a:prstGeom>
          <a:noFill/>
          <a:ln>
            <a:noFill/>
          </a:ln>
        </p:spPr>
      </p:pic>
      <p:pic>
        <p:nvPicPr>
          <p:cNvPr id="321" name="Google Shape;321;p51"/>
          <p:cNvPicPr preferRelativeResize="0"/>
          <p:nvPr/>
        </p:nvPicPr>
        <p:blipFill>
          <a:blip r:embed="rId5">
            <a:alphaModFix/>
          </a:blip>
          <a:stretch>
            <a:fillRect/>
          </a:stretch>
        </p:blipFill>
        <p:spPr>
          <a:xfrm>
            <a:off x="5735950" y="3216650"/>
            <a:ext cx="3408050" cy="1926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2"/>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Fast </a:t>
            </a:r>
            <a:r>
              <a:rPr lang="en"/>
              <a:t>Ethernet - CSMA/CD and CSMA/CA</a:t>
            </a:r>
            <a:endParaRPr/>
          </a:p>
        </p:txBody>
      </p:sp>
      <p:sp>
        <p:nvSpPr>
          <p:cNvPr id="327" name="Google Shape;327;p52"/>
          <p:cNvSpPr txBox="1"/>
          <p:nvPr>
            <p:ph idx="1" type="body"/>
          </p:nvPr>
        </p:nvSpPr>
        <p:spPr>
          <a:xfrm>
            <a:off x="207650" y="899350"/>
            <a:ext cx="8866500" cy="4162800"/>
          </a:xfrm>
          <a:prstGeom prst="rect">
            <a:avLst/>
          </a:prstGeom>
        </p:spPr>
        <p:txBody>
          <a:bodyPr anchorCtr="0" anchor="t" bIns="91425" lIns="91425" spcFirstLastPara="1" rIns="91425" wrap="square" tIns="91425">
            <a:noAutofit/>
          </a:bodyPr>
          <a:lstStyle/>
          <a:p>
            <a:pPr indent="914400" lvl="0" marL="0" rtl="0" algn="l">
              <a:lnSpc>
                <a:spcPct val="105000"/>
              </a:lnSpc>
              <a:spcBef>
                <a:spcPts val="0"/>
              </a:spcBef>
              <a:spcAft>
                <a:spcPts val="0"/>
              </a:spcAft>
              <a:buSzPts val="1018"/>
              <a:buNone/>
            </a:pPr>
            <a:r>
              <a:rPr lang="en"/>
              <a:t>CSMA/CD and CSMA/CA are the media access methods that govern how a device can transmit data to the network. CSMA/CD stands for Carrier Sense Multiple Access / Collision Detection. CSMA/CA stands for Carrier Sense Multiple Access/Collision Avoidance.</a:t>
            </a:r>
            <a:endParaRPr/>
          </a:p>
          <a:p>
            <a:pPr indent="914400" lvl="0" marL="0" rtl="0" algn="l">
              <a:lnSpc>
                <a:spcPct val="105000"/>
              </a:lnSpc>
              <a:spcBef>
                <a:spcPts val="1200"/>
              </a:spcBef>
              <a:spcAft>
                <a:spcPts val="1200"/>
              </a:spcAft>
              <a:buSzPts val="1018"/>
              <a:buNone/>
            </a:pPr>
            <a:r>
              <a:rPr lang="en"/>
              <a:t>Both methods are used in a single collision domain. A single collision domain is a group of devices that share a collision. Since all devices share a collision, they use a method to avoid and remove the collision. </a:t>
            </a:r>
            <a:r>
              <a:rPr lang="en">
                <a:solidFill>
                  <a:srgbClr val="DF308E"/>
                </a:solidFill>
              </a:rPr>
              <a:t>Based on the media type used in the network</a:t>
            </a:r>
            <a:r>
              <a:rPr lang="en"/>
              <a:t>, this method is known as either CSMA/CD or as CSMA/CA.If the network uses </a:t>
            </a:r>
            <a:r>
              <a:rPr lang="en" u="sng"/>
              <a:t>wired media</a:t>
            </a:r>
            <a:r>
              <a:rPr lang="en"/>
              <a:t>, this method is known as CSMA/CD. If the network uses </a:t>
            </a:r>
            <a:r>
              <a:rPr lang="en" u="sng"/>
              <a:t>wireless media</a:t>
            </a:r>
            <a:r>
              <a:rPr lang="en"/>
              <a:t>, this method is known as CSMA/CA.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3"/>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Fast Ethernet - CSMA/</a:t>
            </a:r>
            <a:r>
              <a:rPr lang="en"/>
              <a:t>CD - Carrier Sense</a:t>
            </a:r>
            <a:endParaRPr/>
          </a:p>
        </p:txBody>
      </p:sp>
      <p:sp>
        <p:nvSpPr>
          <p:cNvPr id="333" name="Google Shape;333;p53"/>
          <p:cNvSpPr txBox="1"/>
          <p:nvPr>
            <p:ph idx="1" type="body"/>
          </p:nvPr>
        </p:nvSpPr>
        <p:spPr>
          <a:xfrm>
            <a:off x="207650" y="899350"/>
            <a:ext cx="8866500" cy="41628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Char char="●"/>
            </a:pPr>
            <a:r>
              <a:rPr lang="en" sz="2000"/>
              <a:t>In a single collision domain, only one NIC can send a frame at a time. </a:t>
            </a:r>
            <a:endParaRPr sz="2000"/>
          </a:p>
          <a:p>
            <a:pPr indent="-355600" lvl="0" marL="457200" rtl="0" algn="l">
              <a:lnSpc>
                <a:spcPct val="105000"/>
              </a:lnSpc>
              <a:spcBef>
                <a:spcPts val="0"/>
              </a:spcBef>
              <a:spcAft>
                <a:spcPts val="0"/>
              </a:spcAft>
              <a:buSzPts val="2000"/>
              <a:buChar char="●"/>
            </a:pPr>
            <a:r>
              <a:rPr lang="en" sz="2000"/>
              <a:t>All NICs, however, can simultaneously listen to the frame on the wire. </a:t>
            </a:r>
            <a:endParaRPr sz="2000"/>
          </a:p>
          <a:p>
            <a:pPr indent="-355600" lvl="0" marL="457200" rtl="0" algn="l">
              <a:lnSpc>
                <a:spcPct val="105000"/>
              </a:lnSpc>
              <a:spcBef>
                <a:spcPts val="0"/>
              </a:spcBef>
              <a:spcAft>
                <a:spcPts val="0"/>
              </a:spcAft>
              <a:buSzPts val="2000"/>
              <a:buChar char="●"/>
            </a:pPr>
            <a:r>
              <a:rPr lang="en" sz="2000"/>
              <a:t>Before a NIC puts a frame on the wire, it first senses the wire to ensure that no other frame is currently on the wire. </a:t>
            </a:r>
            <a:endParaRPr sz="2000"/>
          </a:p>
          <a:p>
            <a:pPr indent="-355600" lvl="0" marL="457200" rtl="0" algn="l">
              <a:lnSpc>
                <a:spcPct val="105000"/>
              </a:lnSpc>
              <a:spcBef>
                <a:spcPts val="0"/>
              </a:spcBef>
              <a:spcAft>
                <a:spcPts val="0"/>
              </a:spcAft>
              <a:buSzPts val="2000"/>
              <a:buChar char="●"/>
            </a:pPr>
            <a:r>
              <a:rPr lang="en" sz="2000"/>
              <a:t>If it is a copper wire, the NIC can detect the frame by examining the voltage levels on the wire. If it is a fiber wire, the NIC can detect the frame by examining the light frequencies on the wire. This process is known as </a:t>
            </a:r>
            <a:r>
              <a:rPr lang="en" sz="2000">
                <a:solidFill>
                  <a:srgbClr val="DF308E"/>
                </a:solidFill>
              </a:rPr>
              <a:t>carrier sense.</a:t>
            </a:r>
            <a:endParaRPr sz="2000">
              <a:solidFill>
                <a:srgbClr val="DF308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4"/>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Fast Ethernet - CSMA/CD - Multiple Access</a:t>
            </a:r>
            <a:endParaRPr/>
          </a:p>
        </p:txBody>
      </p:sp>
      <p:sp>
        <p:nvSpPr>
          <p:cNvPr id="339" name="Google Shape;339;p54"/>
          <p:cNvSpPr txBox="1"/>
          <p:nvPr>
            <p:ph idx="1" type="body"/>
          </p:nvPr>
        </p:nvSpPr>
        <p:spPr>
          <a:xfrm>
            <a:off x="207650" y="899350"/>
            <a:ext cx="8866500" cy="41628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Char char="●"/>
            </a:pPr>
            <a:r>
              <a:rPr lang="en" sz="2000"/>
              <a:t>If a NIC detects a frame on the wire, it waits until the frame is transmitted. </a:t>
            </a:r>
            <a:endParaRPr sz="2000"/>
          </a:p>
          <a:p>
            <a:pPr indent="-355600" lvl="0" marL="457200" rtl="0" algn="l">
              <a:lnSpc>
                <a:spcPct val="105000"/>
              </a:lnSpc>
              <a:spcBef>
                <a:spcPts val="0"/>
              </a:spcBef>
              <a:spcAft>
                <a:spcPts val="0"/>
              </a:spcAft>
              <a:buSzPts val="2000"/>
              <a:buChar char="●"/>
            </a:pPr>
            <a:r>
              <a:rPr lang="en" sz="2000"/>
              <a:t>A NIC transmits a frame only when it detects no frame on the wire. </a:t>
            </a:r>
            <a:endParaRPr sz="2000"/>
          </a:p>
          <a:p>
            <a:pPr indent="-355600" lvl="0" marL="457200" rtl="0" algn="l">
              <a:lnSpc>
                <a:spcPct val="105000"/>
              </a:lnSpc>
              <a:spcBef>
                <a:spcPts val="0"/>
              </a:spcBef>
              <a:spcAft>
                <a:spcPts val="0"/>
              </a:spcAft>
              <a:buSzPts val="2000"/>
              <a:buChar char="●"/>
            </a:pPr>
            <a:r>
              <a:rPr lang="en" sz="2000"/>
              <a:t>Sometimes two or more NICs may accidentally detect no frame at the same time. </a:t>
            </a:r>
            <a:endParaRPr sz="2000"/>
          </a:p>
          <a:p>
            <a:pPr indent="-355600" lvl="0" marL="457200" rtl="0" algn="l">
              <a:lnSpc>
                <a:spcPct val="105000"/>
              </a:lnSpc>
              <a:spcBef>
                <a:spcPts val="0"/>
              </a:spcBef>
              <a:spcAft>
                <a:spcPts val="0"/>
              </a:spcAft>
              <a:buSzPts val="2000"/>
              <a:buChar char="●"/>
            </a:pPr>
            <a:r>
              <a:rPr lang="en" sz="2000"/>
              <a:t>F</a:t>
            </a:r>
            <a:r>
              <a:rPr lang="en" sz="2000"/>
              <a:t>or example, two NICs want to transmit frames, and there is no frame on the wire. Since there is no frame on the wire, both NICs put their frames on the wire at the same time. This process is known as </a:t>
            </a:r>
            <a:r>
              <a:rPr lang="en" sz="2000">
                <a:solidFill>
                  <a:srgbClr val="DF308E"/>
                </a:solidFill>
              </a:rPr>
              <a:t>multiple access.</a:t>
            </a:r>
            <a:endParaRPr sz="2000">
              <a:solidFill>
                <a:srgbClr val="DF308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Network Hardware</a:t>
            </a:r>
            <a:endParaRPr/>
          </a:p>
        </p:txBody>
      </p:sp>
      <p:sp>
        <p:nvSpPr>
          <p:cNvPr id="100" name="Google Shape;100;p19"/>
          <p:cNvSpPr txBox="1"/>
          <p:nvPr>
            <p:ph idx="1" type="body"/>
          </p:nvPr>
        </p:nvSpPr>
        <p:spPr>
          <a:xfrm>
            <a:off x="501975" y="1468825"/>
            <a:ext cx="7925400" cy="357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The most essential networking hardware devices are:</a:t>
            </a:r>
            <a:endParaRPr sz="2200"/>
          </a:p>
          <a:p>
            <a:pPr indent="-368300" lvl="0" marL="457200" rtl="0" algn="l">
              <a:spcBef>
                <a:spcPts val="1200"/>
              </a:spcBef>
              <a:spcAft>
                <a:spcPts val="0"/>
              </a:spcAft>
              <a:buSzPts val="2200"/>
              <a:buAutoNum type="arabicPeriod"/>
            </a:pPr>
            <a:r>
              <a:rPr lang="en" sz="2200"/>
              <a:t>Cables</a:t>
            </a:r>
            <a:endParaRPr sz="2200"/>
          </a:p>
          <a:p>
            <a:pPr indent="-368300" lvl="0" marL="457200" rtl="0" algn="l">
              <a:spcBef>
                <a:spcPts val="0"/>
              </a:spcBef>
              <a:spcAft>
                <a:spcPts val="0"/>
              </a:spcAft>
              <a:buSzPts val="2200"/>
              <a:buAutoNum type="arabicPeriod"/>
            </a:pPr>
            <a:r>
              <a:rPr lang="en" sz="2200"/>
              <a:t>NICs</a:t>
            </a:r>
            <a:endParaRPr sz="2200"/>
          </a:p>
          <a:p>
            <a:pPr indent="-368300" lvl="0" marL="457200" rtl="0" algn="l">
              <a:spcBef>
                <a:spcPts val="0"/>
              </a:spcBef>
              <a:spcAft>
                <a:spcPts val="0"/>
              </a:spcAft>
              <a:buSzPts val="2200"/>
              <a:buAutoNum type="arabicPeriod"/>
            </a:pPr>
            <a:r>
              <a:rPr lang="en" sz="2200"/>
              <a:t>Hubs</a:t>
            </a:r>
            <a:endParaRPr sz="2200"/>
          </a:p>
          <a:p>
            <a:pPr indent="-368300" lvl="0" marL="457200" rtl="0" algn="l">
              <a:spcBef>
                <a:spcPts val="0"/>
              </a:spcBef>
              <a:spcAft>
                <a:spcPts val="0"/>
              </a:spcAft>
              <a:buSzPts val="2200"/>
              <a:buAutoNum type="arabicPeriod"/>
            </a:pPr>
            <a:r>
              <a:rPr lang="en" sz="2200"/>
              <a:t>Switches</a:t>
            </a:r>
            <a:endParaRPr sz="2200"/>
          </a:p>
          <a:p>
            <a:pPr indent="-368300" lvl="0" marL="457200" rtl="0" algn="l">
              <a:spcBef>
                <a:spcPts val="0"/>
              </a:spcBef>
              <a:spcAft>
                <a:spcPts val="0"/>
              </a:spcAft>
              <a:buSzPts val="2200"/>
              <a:buAutoNum type="arabicPeriod"/>
            </a:pPr>
            <a:r>
              <a:rPr lang="en" sz="2200"/>
              <a:t>Routers</a:t>
            </a:r>
            <a:endParaRPr sz="2200"/>
          </a:p>
          <a:p>
            <a:pPr indent="0" lvl="0" marL="0" rtl="0" algn="l">
              <a:spcBef>
                <a:spcPts val="1200"/>
              </a:spcBef>
              <a:spcAft>
                <a:spcPts val="1200"/>
              </a:spcAft>
              <a:buNone/>
            </a:pPr>
            <a:r>
              <a:t/>
            </a:r>
            <a:endParaRPr sz="2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CSMA/CD - Collision Detection</a:t>
            </a:r>
            <a:endParaRPr/>
          </a:p>
        </p:txBody>
      </p:sp>
      <p:sp>
        <p:nvSpPr>
          <p:cNvPr id="345" name="Google Shape;345;p55"/>
          <p:cNvSpPr txBox="1"/>
          <p:nvPr>
            <p:ph idx="1" type="body"/>
          </p:nvPr>
        </p:nvSpPr>
        <p:spPr>
          <a:xfrm>
            <a:off x="207650" y="899350"/>
            <a:ext cx="8866500" cy="3728400"/>
          </a:xfrm>
          <a:prstGeom prst="rect">
            <a:avLst/>
          </a:prstGeom>
        </p:spPr>
        <p:txBody>
          <a:bodyPr anchorCtr="0" anchor="t" bIns="91425" lIns="91425" spcFirstLastPara="1" rIns="91425" wrap="square" tIns="91425">
            <a:noAutofit/>
          </a:bodyPr>
          <a:lstStyle/>
          <a:p>
            <a:pPr indent="857250" lvl="0" marL="0" rtl="0" algn="l">
              <a:lnSpc>
                <a:spcPct val="105000"/>
              </a:lnSpc>
              <a:spcBef>
                <a:spcPts val="0"/>
              </a:spcBef>
              <a:spcAft>
                <a:spcPts val="0"/>
              </a:spcAft>
              <a:buSzPts val="1018"/>
              <a:buNone/>
            </a:pPr>
            <a:r>
              <a:rPr lang="en" sz="2000"/>
              <a:t>If two or more NICs simultaneously sense the wire and see no frame, and each places its frame on the wire, a collision will occur. In this situation, the voltage levels on a copper wire and the light frequencies on a fiber wire get messed up. For example, if two NICs put the same voltage on the electrical part of the wire, the voltage level will be different from that of only one device. The two original frames become indecipherable. This process is known as collision detection.</a:t>
            </a:r>
            <a:endParaRPr sz="2000"/>
          </a:p>
          <a:p>
            <a:pPr indent="857250" lvl="0" marL="0" rtl="0" algn="l">
              <a:lnSpc>
                <a:spcPct val="105000"/>
              </a:lnSpc>
              <a:spcBef>
                <a:spcPts val="1200"/>
              </a:spcBef>
              <a:spcAft>
                <a:spcPts val="1200"/>
              </a:spcAft>
              <a:buSzPts val="1018"/>
              <a:buNone/>
            </a:pPr>
            <a:r>
              <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6"/>
          <p:cNvSpPr txBox="1"/>
          <p:nvPr>
            <p:ph type="title"/>
          </p:nvPr>
        </p:nvSpPr>
        <p:spPr>
          <a:xfrm>
            <a:off x="31170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CSMA/CD - Collision Detection</a:t>
            </a:r>
            <a:endParaRPr/>
          </a:p>
        </p:txBody>
      </p:sp>
      <p:sp>
        <p:nvSpPr>
          <p:cNvPr id="351" name="Google Shape;351;p56"/>
          <p:cNvSpPr txBox="1"/>
          <p:nvPr>
            <p:ph idx="1" type="body"/>
          </p:nvPr>
        </p:nvSpPr>
        <p:spPr>
          <a:xfrm>
            <a:off x="207650" y="632250"/>
            <a:ext cx="8862600" cy="2124000"/>
          </a:xfrm>
          <a:prstGeom prst="rect">
            <a:avLst/>
          </a:prstGeom>
        </p:spPr>
        <p:txBody>
          <a:bodyPr anchorCtr="0" anchor="t" bIns="91425" lIns="91425" spcFirstLastPara="1" rIns="91425" wrap="square" tIns="91425">
            <a:noAutofit/>
          </a:bodyPr>
          <a:lstStyle/>
          <a:p>
            <a:pPr indent="857250" lvl="0" marL="0" rtl="0" algn="l">
              <a:lnSpc>
                <a:spcPct val="105000"/>
              </a:lnSpc>
              <a:spcBef>
                <a:spcPts val="0"/>
              </a:spcBef>
              <a:spcAft>
                <a:spcPts val="1200"/>
              </a:spcAft>
              <a:buSzPts val="1018"/>
              <a:buNone/>
            </a:pPr>
            <a:r>
              <a:rPr lang="en" sz="1900"/>
              <a:t>Let's take a simple a simple example. There are four PCs in a single collision domain. PC-A sends data to PC-D. Next, PC-C sends data to PC-A and D. Since both PC-A and PC-C put their frames on the wire at the same time, a collision will occur.</a:t>
            </a:r>
            <a:endParaRPr sz="1900"/>
          </a:p>
        </p:txBody>
      </p:sp>
      <p:pic>
        <p:nvPicPr>
          <p:cNvPr id="352" name="Google Shape;352;p56"/>
          <p:cNvPicPr preferRelativeResize="0"/>
          <p:nvPr/>
        </p:nvPicPr>
        <p:blipFill>
          <a:blip r:embed="rId3">
            <a:alphaModFix/>
          </a:blip>
          <a:stretch>
            <a:fillRect/>
          </a:stretch>
        </p:blipFill>
        <p:spPr>
          <a:xfrm>
            <a:off x="1219850" y="2422500"/>
            <a:ext cx="6838200" cy="2721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7"/>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CSMA/CD - Collision Detection</a:t>
            </a:r>
            <a:endParaRPr/>
          </a:p>
        </p:txBody>
      </p:sp>
      <p:sp>
        <p:nvSpPr>
          <p:cNvPr id="358" name="Google Shape;358;p57"/>
          <p:cNvSpPr txBox="1"/>
          <p:nvPr>
            <p:ph idx="1" type="body"/>
          </p:nvPr>
        </p:nvSpPr>
        <p:spPr>
          <a:xfrm>
            <a:off x="160975" y="896325"/>
            <a:ext cx="8913300" cy="4133100"/>
          </a:xfrm>
          <a:prstGeom prst="rect">
            <a:avLst/>
          </a:prstGeom>
        </p:spPr>
        <p:txBody>
          <a:bodyPr anchorCtr="0" anchor="t" bIns="91425" lIns="91425" spcFirstLastPara="1" rIns="91425" wrap="square" tIns="91425">
            <a:noAutofit/>
          </a:bodyPr>
          <a:lstStyle/>
          <a:p>
            <a:pPr indent="-349250" lvl="0" marL="457200" rtl="0" algn="l">
              <a:lnSpc>
                <a:spcPct val="105000"/>
              </a:lnSpc>
              <a:spcBef>
                <a:spcPts val="0"/>
              </a:spcBef>
              <a:spcAft>
                <a:spcPts val="0"/>
              </a:spcAft>
              <a:buSzPts val="1900"/>
              <a:buAutoNum type="arabicPeriod"/>
            </a:pPr>
            <a:r>
              <a:rPr lang="en" sz="1900"/>
              <a:t>This mechanism is only used in a single collision domain.</a:t>
            </a:r>
            <a:endParaRPr sz="1900"/>
          </a:p>
          <a:p>
            <a:pPr indent="-349250" lvl="0" marL="457200" rtl="0" algn="l">
              <a:lnSpc>
                <a:spcPct val="105000"/>
              </a:lnSpc>
              <a:spcBef>
                <a:spcPts val="0"/>
              </a:spcBef>
              <a:spcAft>
                <a:spcPts val="0"/>
              </a:spcAft>
              <a:buSzPts val="1900"/>
              <a:buAutoNum type="arabicPeriod"/>
            </a:pPr>
            <a:r>
              <a:rPr lang="en" sz="1900"/>
              <a:t>All devices have equal priority.</a:t>
            </a:r>
            <a:endParaRPr sz="1900"/>
          </a:p>
          <a:p>
            <a:pPr indent="-349250" lvl="0" marL="457200" rtl="0" algn="l">
              <a:lnSpc>
                <a:spcPct val="105000"/>
              </a:lnSpc>
              <a:spcBef>
                <a:spcPts val="0"/>
              </a:spcBef>
              <a:spcAft>
                <a:spcPts val="0"/>
              </a:spcAft>
              <a:buSzPts val="1900"/>
              <a:buAutoNum type="arabicPeriod"/>
            </a:pPr>
            <a:r>
              <a:rPr lang="en" sz="1900"/>
              <a:t>In this process, only one device can send data at a time.</a:t>
            </a:r>
            <a:endParaRPr sz="1900"/>
          </a:p>
          <a:p>
            <a:pPr indent="-349250" lvl="0" marL="457200" rtl="0" algn="l">
              <a:lnSpc>
                <a:spcPct val="105000"/>
              </a:lnSpc>
              <a:spcBef>
                <a:spcPts val="0"/>
              </a:spcBef>
              <a:spcAft>
                <a:spcPts val="0"/>
              </a:spcAft>
              <a:buSzPts val="1900"/>
              <a:buAutoNum type="arabicPeriod"/>
            </a:pPr>
            <a:r>
              <a:rPr lang="en" sz="1900"/>
              <a:t>Before a device sends data, it will first sense the wire to ensure that no other device is currently sending data. If another device is currently using the media, it will have to wait till that transmission is over. If no device is currently using wire it can send the data.</a:t>
            </a:r>
            <a:endParaRPr sz="1900"/>
          </a:p>
          <a:p>
            <a:pPr indent="-349250" lvl="0" marL="457200" rtl="0" algn="l">
              <a:lnSpc>
                <a:spcPct val="105000"/>
              </a:lnSpc>
              <a:spcBef>
                <a:spcPts val="0"/>
              </a:spcBef>
              <a:spcAft>
                <a:spcPts val="0"/>
              </a:spcAft>
              <a:buSzPts val="1900"/>
              <a:buAutoNum type="arabicPeriod"/>
            </a:pPr>
            <a:r>
              <a:rPr lang="en" sz="1900"/>
              <a:t>If two or more devices simultaneously sense wire and see no data in it, they could place their data on the wire at the same time.</a:t>
            </a:r>
            <a:endParaRPr sz="1900"/>
          </a:p>
          <a:p>
            <a:pPr indent="-349250" lvl="0" marL="457200" rtl="0" algn="l">
              <a:lnSpc>
                <a:spcPct val="105000"/>
              </a:lnSpc>
              <a:spcBef>
                <a:spcPts val="0"/>
              </a:spcBef>
              <a:spcAft>
                <a:spcPts val="0"/>
              </a:spcAft>
              <a:buSzPts val="1900"/>
              <a:buAutoNum type="arabicPeriod"/>
            </a:pPr>
            <a:r>
              <a:rPr lang="en" sz="1900"/>
              <a:t>In this situation, a collision will occur.</a:t>
            </a:r>
            <a:endParaRPr sz="1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8"/>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CSMA/CD - Collision Detection</a:t>
            </a:r>
            <a:endParaRPr/>
          </a:p>
        </p:txBody>
      </p:sp>
      <p:sp>
        <p:nvSpPr>
          <p:cNvPr id="364" name="Google Shape;364;p58"/>
          <p:cNvSpPr txBox="1"/>
          <p:nvPr>
            <p:ph idx="1" type="body"/>
          </p:nvPr>
        </p:nvSpPr>
        <p:spPr>
          <a:xfrm>
            <a:off x="311700" y="899350"/>
            <a:ext cx="8574900" cy="37284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AutoNum type="arabicPeriod" startAt="7"/>
            </a:pPr>
            <a:r>
              <a:rPr lang="en" sz="2000"/>
              <a:t>When a collision occurs, a special jam signal is created in the wire.</a:t>
            </a:r>
            <a:endParaRPr sz="2000"/>
          </a:p>
          <a:p>
            <a:pPr indent="-355600" lvl="0" marL="457200" rtl="0" algn="l">
              <a:lnSpc>
                <a:spcPct val="105000"/>
              </a:lnSpc>
              <a:spcBef>
                <a:spcPts val="0"/>
              </a:spcBef>
              <a:spcAft>
                <a:spcPts val="0"/>
              </a:spcAft>
              <a:buSzPts val="2000"/>
              <a:buAutoNum type="arabicPeriod" startAt="7"/>
            </a:pPr>
            <a:r>
              <a:rPr lang="en" sz="2000"/>
              <a:t>Jam signal has a waiting time.</a:t>
            </a:r>
            <a:endParaRPr sz="2000"/>
          </a:p>
          <a:p>
            <a:pPr indent="-355600" lvl="0" marL="457200" rtl="0" algn="l">
              <a:lnSpc>
                <a:spcPct val="105000"/>
              </a:lnSpc>
              <a:spcBef>
                <a:spcPts val="0"/>
              </a:spcBef>
              <a:spcAft>
                <a:spcPts val="0"/>
              </a:spcAft>
              <a:buSzPts val="2000"/>
              <a:buAutoNum type="arabicPeriod" startAt="7"/>
            </a:pPr>
            <a:r>
              <a:rPr lang="en" sz="2000"/>
              <a:t>All devices have to wait till the jam signal time is over.</a:t>
            </a:r>
            <a:endParaRPr sz="2000"/>
          </a:p>
          <a:p>
            <a:pPr indent="-355600" lvl="0" marL="457200" rtl="0" algn="l">
              <a:lnSpc>
                <a:spcPct val="105000"/>
              </a:lnSpc>
              <a:spcBef>
                <a:spcPts val="0"/>
              </a:spcBef>
              <a:spcAft>
                <a:spcPts val="0"/>
              </a:spcAft>
              <a:buSzPts val="2000"/>
              <a:buAutoNum type="arabicPeriod" startAt="7"/>
            </a:pPr>
            <a:r>
              <a:rPr lang="en" sz="2000"/>
              <a:t>Once this time is over, devices can sense the wire again.</a:t>
            </a:r>
            <a:endParaRPr sz="2000"/>
          </a:p>
          <a:p>
            <a:pPr indent="-355600" lvl="0" marL="457200" rtl="0" algn="l">
              <a:lnSpc>
                <a:spcPct val="105000"/>
              </a:lnSpc>
              <a:spcBef>
                <a:spcPts val="0"/>
              </a:spcBef>
              <a:spcAft>
                <a:spcPts val="0"/>
              </a:spcAft>
              <a:buSzPts val="2000"/>
              <a:buAutoNum type="arabicPeriod" startAt="7"/>
            </a:pPr>
            <a:r>
              <a:rPr lang="en" sz="2000"/>
              <a:t>If a device's data is lost in the collision, the device sends the same piece of data again.</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9"/>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a:t>
            </a:r>
            <a:r>
              <a:rPr lang="en"/>
              <a:t>- CSMA/CD - Collision Detection</a:t>
            </a:r>
            <a:endParaRPr/>
          </a:p>
        </p:txBody>
      </p:sp>
      <p:sp>
        <p:nvSpPr>
          <p:cNvPr id="370" name="Google Shape;370;p59"/>
          <p:cNvSpPr txBox="1"/>
          <p:nvPr>
            <p:ph idx="1" type="body"/>
          </p:nvPr>
        </p:nvSpPr>
        <p:spPr>
          <a:xfrm>
            <a:off x="207650" y="899350"/>
            <a:ext cx="8866500" cy="37284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Char char="●"/>
            </a:pPr>
            <a:r>
              <a:rPr lang="en" sz="2000"/>
              <a:t>CSMA/CD is standardized for transmission in Ethernet 802.3 network channel. </a:t>
            </a:r>
            <a:endParaRPr sz="2000"/>
          </a:p>
          <a:p>
            <a:pPr indent="-355600" lvl="0" marL="457200" rtl="0" algn="l">
              <a:lnSpc>
                <a:spcPct val="105000"/>
              </a:lnSpc>
              <a:spcBef>
                <a:spcPts val="0"/>
              </a:spcBef>
              <a:spcAft>
                <a:spcPts val="0"/>
              </a:spcAft>
              <a:buSzPts val="2000"/>
              <a:buChar char="●"/>
            </a:pPr>
            <a:r>
              <a:rPr lang="en" sz="2000"/>
              <a:t>CSMA/CD has no mechanism to avoid the collision rather react to it as it occurs. </a:t>
            </a:r>
            <a:endParaRPr sz="2000"/>
          </a:p>
          <a:p>
            <a:pPr indent="-355600" lvl="0" marL="457200" rtl="0" algn="l">
              <a:lnSpc>
                <a:spcPct val="105000"/>
              </a:lnSpc>
              <a:spcBef>
                <a:spcPts val="0"/>
              </a:spcBef>
              <a:spcAft>
                <a:spcPts val="0"/>
              </a:spcAft>
              <a:buSzPts val="2000"/>
              <a:buChar char="●"/>
            </a:pPr>
            <a:r>
              <a:rPr lang="en" sz="2000"/>
              <a:t>As a result when collision is persistent due to network congestion, its performance drop and more capacity is not utilized when long frames are transmitted in the channel.</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0"/>
          <p:cNvSpPr txBox="1"/>
          <p:nvPr>
            <p:ph type="title"/>
          </p:nvPr>
        </p:nvSpPr>
        <p:spPr>
          <a:xfrm>
            <a:off x="25430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Ethernet - </a:t>
            </a:r>
            <a:r>
              <a:rPr lang="en"/>
              <a:t>CSMA/CA</a:t>
            </a:r>
            <a:endParaRPr/>
          </a:p>
        </p:txBody>
      </p:sp>
      <p:sp>
        <p:nvSpPr>
          <p:cNvPr id="376" name="Google Shape;376;p60"/>
          <p:cNvSpPr txBox="1"/>
          <p:nvPr>
            <p:ph idx="1" type="body"/>
          </p:nvPr>
        </p:nvSpPr>
        <p:spPr>
          <a:xfrm>
            <a:off x="46175" y="574875"/>
            <a:ext cx="9097800" cy="4568700"/>
          </a:xfrm>
          <a:prstGeom prst="rect">
            <a:avLst/>
          </a:prstGeom>
        </p:spPr>
        <p:txBody>
          <a:bodyPr anchorCtr="0" anchor="t" bIns="91425" lIns="91425" spcFirstLastPara="1" rIns="91425" wrap="square" tIns="91425">
            <a:noAutofit/>
          </a:bodyPr>
          <a:lstStyle/>
          <a:p>
            <a:pPr indent="-355600" lvl="0" marL="457200" rtl="0" algn="l">
              <a:lnSpc>
                <a:spcPct val="95000"/>
              </a:lnSpc>
              <a:spcBef>
                <a:spcPts val="0"/>
              </a:spcBef>
              <a:spcAft>
                <a:spcPts val="0"/>
              </a:spcAft>
              <a:buSzPts val="2000"/>
              <a:buChar char="●"/>
            </a:pPr>
            <a:r>
              <a:rPr lang="en" sz="2000"/>
              <a:t>WLANs use a mechanism called Carrier Sense, Multiple Access/Collision Avoidance (CSMA/CA). </a:t>
            </a:r>
            <a:endParaRPr sz="2000"/>
          </a:p>
          <a:p>
            <a:pPr indent="-355600" lvl="0" marL="457200" rtl="0" algn="l">
              <a:lnSpc>
                <a:spcPct val="95000"/>
              </a:lnSpc>
              <a:spcBef>
                <a:spcPts val="0"/>
              </a:spcBef>
              <a:spcAft>
                <a:spcPts val="0"/>
              </a:spcAft>
              <a:buSzPts val="2000"/>
              <a:buChar char="●"/>
            </a:pPr>
            <a:r>
              <a:rPr lang="en" sz="2000"/>
              <a:t>Unlike Ethernet, it is impossible to detect collisions in a wireless medium. </a:t>
            </a:r>
            <a:endParaRPr sz="2000"/>
          </a:p>
          <a:p>
            <a:pPr indent="-355600" lvl="0" marL="457200" rtl="0" algn="l">
              <a:lnSpc>
                <a:spcPct val="95000"/>
              </a:lnSpc>
              <a:spcBef>
                <a:spcPts val="0"/>
              </a:spcBef>
              <a:spcAft>
                <a:spcPts val="0"/>
              </a:spcAft>
              <a:buSzPts val="2000"/>
              <a:buChar char="●"/>
            </a:pPr>
            <a:r>
              <a:rPr lang="en" sz="2000"/>
              <a:t>In a WLAN, a device cannot simultaneously send or receive data. It can only do one or the other. Because of this, it cannot detect a collision. </a:t>
            </a:r>
            <a:endParaRPr sz="2000"/>
          </a:p>
          <a:p>
            <a:pPr indent="-355600" lvl="0" marL="457200" rtl="0" algn="l">
              <a:lnSpc>
                <a:spcPct val="95000"/>
              </a:lnSpc>
              <a:spcBef>
                <a:spcPts val="0"/>
              </a:spcBef>
              <a:spcAft>
                <a:spcPts val="0"/>
              </a:spcAft>
              <a:buSzPts val="2000"/>
              <a:buChar char="●"/>
            </a:pPr>
            <a:r>
              <a:rPr lang="en" sz="2000"/>
              <a:t>To avoid collisions, a device will use</a:t>
            </a:r>
            <a:r>
              <a:rPr lang="en" sz="2000">
                <a:solidFill>
                  <a:srgbClr val="DF308E"/>
                </a:solidFill>
              </a:rPr>
              <a:t> Ready-to-Send (RTS) and Clear-to-Send (CTS) signals.</a:t>
            </a:r>
            <a:r>
              <a:rPr lang="en" sz="2000"/>
              <a:t> When a device is ready to transmit, it first senses the airwaves for a current signal. If there is none, it generates an RTS signal, indicating that data is about to send. </a:t>
            </a:r>
            <a:endParaRPr sz="2000"/>
          </a:p>
          <a:p>
            <a:pPr indent="-355600" lvl="0" marL="457200" rtl="0" algn="l">
              <a:lnSpc>
                <a:spcPct val="95000"/>
              </a:lnSpc>
              <a:spcBef>
                <a:spcPts val="0"/>
              </a:spcBef>
              <a:spcAft>
                <a:spcPts val="0"/>
              </a:spcAft>
              <a:buSzPts val="2000"/>
              <a:buChar char="●"/>
            </a:pPr>
            <a:r>
              <a:rPr lang="en" sz="2000"/>
              <a:t>It then sends its data and finishes by sending a CTS signal, indicating that another wireless device can now transmit.</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1"/>
          <p:cNvSpPr txBox="1"/>
          <p:nvPr>
            <p:ph type="title"/>
          </p:nvPr>
        </p:nvSpPr>
        <p:spPr>
          <a:xfrm>
            <a:off x="311700" y="1084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Gigabit </a:t>
            </a:r>
            <a:r>
              <a:rPr lang="en"/>
              <a:t>Ethernet </a:t>
            </a:r>
            <a:endParaRPr/>
          </a:p>
        </p:txBody>
      </p:sp>
      <p:sp>
        <p:nvSpPr>
          <p:cNvPr id="382" name="Google Shape;382;p61"/>
          <p:cNvSpPr txBox="1"/>
          <p:nvPr>
            <p:ph idx="1" type="body"/>
          </p:nvPr>
        </p:nvSpPr>
        <p:spPr>
          <a:xfrm>
            <a:off x="311700" y="899350"/>
            <a:ext cx="5015700" cy="37284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Char char="●"/>
            </a:pPr>
            <a:r>
              <a:rPr lang="en" sz="2000"/>
              <a:t>1 Gbps bandwidth.</a:t>
            </a:r>
            <a:endParaRPr sz="2000"/>
          </a:p>
          <a:p>
            <a:pPr indent="-355600" lvl="0" marL="457200" rtl="0" algn="l">
              <a:lnSpc>
                <a:spcPct val="105000"/>
              </a:lnSpc>
              <a:spcBef>
                <a:spcPts val="0"/>
              </a:spcBef>
              <a:spcAft>
                <a:spcPts val="0"/>
              </a:spcAft>
              <a:buSzPts val="2000"/>
              <a:buChar char="●"/>
            </a:pPr>
            <a:r>
              <a:rPr lang="en" sz="2000"/>
              <a:t>Uses same CSMA/CD media access protocol as in Ethernet and is backward compatible (10/100/100 modules are available).</a:t>
            </a:r>
            <a:endParaRPr sz="2000"/>
          </a:p>
          <a:p>
            <a:pPr indent="-355600" lvl="0" marL="457200" rtl="0" algn="l">
              <a:lnSpc>
                <a:spcPct val="105000"/>
              </a:lnSpc>
              <a:spcBef>
                <a:spcPts val="0"/>
              </a:spcBef>
              <a:spcAft>
                <a:spcPts val="0"/>
              </a:spcAft>
              <a:buSzPts val="2000"/>
              <a:buChar char="●"/>
            </a:pPr>
            <a:r>
              <a:rPr lang="en" sz="2000"/>
              <a:t>1000BaseT (UTP), 1000BaseSX (Multimode Fiber) and 1000BaseLX (Multimode/Singlemode Fiber) standards.</a:t>
            </a:r>
            <a:endParaRPr sz="2000"/>
          </a:p>
          <a:p>
            <a:pPr indent="0" lvl="0" marL="0" rtl="0" algn="l">
              <a:lnSpc>
                <a:spcPct val="105000"/>
              </a:lnSpc>
              <a:spcBef>
                <a:spcPts val="1200"/>
              </a:spcBef>
              <a:spcAft>
                <a:spcPts val="1200"/>
              </a:spcAft>
              <a:buNone/>
            </a:pPr>
            <a:r>
              <a:t/>
            </a:r>
            <a:endParaRPr sz="2000"/>
          </a:p>
        </p:txBody>
      </p:sp>
      <p:pic>
        <p:nvPicPr>
          <p:cNvPr id="383" name="Google Shape;383;p61"/>
          <p:cNvPicPr preferRelativeResize="0"/>
          <p:nvPr/>
        </p:nvPicPr>
        <p:blipFill>
          <a:blip r:embed="rId3">
            <a:alphaModFix/>
          </a:blip>
          <a:stretch>
            <a:fillRect/>
          </a:stretch>
        </p:blipFill>
        <p:spPr>
          <a:xfrm>
            <a:off x="5433875" y="1280900"/>
            <a:ext cx="3511800" cy="258169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Gigabit Ethernet </a:t>
            </a:r>
            <a:endParaRPr/>
          </a:p>
        </p:txBody>
      </p:sp>
      <p:pic>
        <p:nvPicPr>
          <p:cNvPr id="389" name="Google Shape;389;p62"/>
          <p:cNvPicPr preferRelativeResize="0"/>
          <p:nvPr/>
        </p:nvPicPr>
        <p:blipFill rotWithShape="1">
          <a:blip r:embed="rId3">
            <a:alphaModFix/>
          </a:blip>
          <a:srcRect b="0" l="9874" r="8178" t="18599"/>
          <a:stretch/>
        </p:blipFill>
        <p:spPr>
          <a:xfrm>
            <a:off x="1233189" y="1298150"/>
            <a:ext cx="7322911" cy="3845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Gigabit Ethernet </a:t>
            </a:r>
            <a:endParaRPr/>
          </a:p>
        </p:txBody>
      </p:sp>
      <p:pic>
        <p:nvPicPr>
          <p:cNvPr id="395" name="Google Shape;395;p63"/>
          <p:cNvPicPr preferRelativeResize="0"/>
          <p:nvPr/>
        </p:nvPicPr>
        <p:blipFill rotWithShape="1">
          <a:blip r:embed="rId3">
            <a:alphaModFix/>
          </a:blip>
          <a:srcRect b="14964" l="4783" r="4100" t="18288"/>
          <a:stretch/>
        </p:blipFill>
        <p:spPr>
          <a:xfrm>
            <a:off x="1123700" y="1240750"/>
            <a:ext cx="6896599" cy="37887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Transmission - Simplex, Half Duplex &amp; Full Duplex</a:t>
            </a:r>
            <a:endParaRPr/>
          </a:p>
        </p:txBody>
      </p:sp>
      <p:pic>
        <p:nvPicPr>
          <p:cNvPr id="401" name="Google Shape;401;p64"/>
          <p:cNvPicPr preferRelativeResize="0"/>
          <p:nvPr/>
        </p:nvPicPr>
        <p:blipFill>
          <a:blip r:embed="rId3">
            <a:alphaModFix/>
          </a:blip>
          <a:stretch>
            <a:fillRect/>
          </a:stretch>
        </p:blipFill>
        <p:spPr>
          <a:xfrm>
            <a:off x="607625" y="1618600"/>
            <a:ext cx="7505700" cy="2800350"/>
          </a:xfrm>
          <a:prstGeom prst="rect">
            <a:avLst/>
          </a:prstGeom>
          <a:noFill/>
          <a:ln>
            <a:noFill/>
          </a:ln>
        </p:spPr>
      </p:pic>
      <p:sp>
        <p:nvSpPr>
          <p:cNvPr id="402" name="Google Shape;402;p64"/>
          <p:cNvSpPr txBox="1"/>
          <p:nvPr/>
        </p:nvSpPr>
        <p:spPr>
          <a:xfrm>
            <a:off x="222675" y="4252825"/>
            <a:ext cx="800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https://www.computernetworkingnotes.com/networking-tutorials/simplex-half-duplex-and-full-duplex-explained.html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Hardware &amp; Power Interfaces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Transmission - Simplex</a:t>
            </a:r>
            <a:endParaRPr/>
          </a:p>
        </p:txBody>
      </p:sp>
      <p:sp>
        <p:nvSpPr>
          <p:cNvPr id="408" name="Google Shape;408;p6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fontScale="92500"/>
          </a:bodyPr>
          <a:lstStyle/>
          <a:p>
            <a:pPr indent="457200" lvl="0" marL="0" rtl="0" algn="l">
              <a:spcBef>
                <a:spcPts val="0"/>
              </a:spcBef>
              <a:spcAft>
                <a:spcPts val="0"/>
              </a:spcAft>
              <a:buNone/>
            </a:pPr>
            <a:r>
              <a:rPr lang="en"/>
              <a:t>Simplex is also called </a:t>
            </a:r>
            <a:r>
              <a:rPr lang="en">
                <a:solidFill>
                  <a:srgbClr val="DF308E"/>
                </a:solidFill>
              </a:rPr>
              <a:t>one-way or unidirectional.</a:t>
            </a:r>
            <a:r>
              <a:rPr lang="en"/>
              <a:t> It allows communication in one direction only. Since signals travel in only one direction, the sender device uses the entire communication channel or all available bandwidth. The receiver device only receives signals. The receiver can't reply to the sender by using the same communication channel. TV remotes, garage door openers, and smart speakers are some examples of Simplex.</a:t>
            </a:r>
            <a:endParaRPr/>
          </a:p>
          <a:p>
            <a:pPr indent="457200" lvl="0" marL="0" rtl="0" algn="l">
              <a:spcBef>
                <a:spcPts val="1200"/>
              </a:spcBef>
              <a:spcAft>
                <a:spcPts val="1200"/>
              </a:spcAft>
              <a:buNone/>
            </a:pPr>
            <a:r>
              <a:rPr lang="en"/>
              <a:t>You can use the remote to control TV programs and functions, but you can't use the TV to control the remote in any way.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Transmission - Half Duplex</a:t>
            </a:r>
            <a:endParaRPr/>
          </a:p>
        </p:txBody>
      </p:sp>
      <p:pic>
        <p:nvPicPr>
          <p:cNvPr id="414" name="Google Shape;414;p66"/>
          <p:cNvPicPr preferRelativeResize="0"/>
          <p:nvPr/>
        </p:nvPicPr>
        <p:blipFill>
          <a:blip r:embed="rId3">
            <a:alphaModFix/>
          </a:blip>
          <a:stretch>
            <a:fillRect/>
          </a:stretch>
        </p:blipFill>
        <p:spPr>
          <a:xfrm>
            <a:off x="0" y="1189525"/>
            <a:ext cx="9143999" cy="365526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Transmission - Half Duplex</a:t>
            </a:r>
            <a:endParaRPr/>
          </a:p>
        </p:txBody>
      </p:sp>
      <p:sp>
        <p:nvSpPr>
          <p:cNvPr id="420" name="Google Shape;420;p67"/>
          <p:cNvSpPr txBox="1"/>
          <p:nvPr>
            <p:ph idx="1" type="body"/>
          </p:nvPr>
        </p:nvSpPr>
        <p:spPr>
          <a:xfrm>
            <a:off x="311700" y="1206300"/>
            <a:ext cx="8701200" cy="3834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Half-duplex allows communication in </a:t>
            </a:r>
            <a:r>
              <a:rPr lang="en">
                <a:solidFill>
                  <a:srgbClr val="DF308E"/>
                </a:solidFill>
              </a:rPr>
              <a:t>both directions but not at the same time</a:t>
            </a:r>
            <a:r>
              <a:rPr lang="en"/>
              <a:t>. Signals travel in both directions over a medium but in one direction only at a time. Since signals travel in only one direction, a device can either send or receive data at a given time. </a:t>
            </a:r>
            <a:endParaRPr/>
          </a:p>
          <a:p>
            <a:pPr indent="0" lvl="0" marL="0" rtl="0" algn="l">
              <a:spcBef>
                <a:spcPts val="1200"/>
              </a:spcBef>
              <a:spcAft>
                <a:spcPts val="0"/>
              </a:spcAft>
              <a:buNone/>
            </a:pPr>
            <a:r>
              <a:rPr lang="en"/>
              <a:t>A network card set to Half-duplex cannot receive data when it is sending data. To receive data, it needs to change the direction of data flow. To change direction, a special signal is used and acknowledged. The time required to turn over control to the other side is called the line turnaround time.</a:t>
            </a:r>
            <a:endParaRPr/>
          </a:p>
          <a:p>
            <a:pPr indent="0" lvl="0" marL="0" rtl="0" algn="l">
              <a:spcBef>
                <a:spcPts val="1200"/>
              </a:spcBef>
              <a:spcAft>
                <a:spcPts val="1200"/>
              </a:spcAft>
              <a:buNone/>
            </a:pPr>
            <a:r>
              <a:rPr lang="en"/>
              <a:t>Railway tracks and walkie-talkies are examples of half-duplex. Only one train can run on a railway track at a time. If a train is on the track, the second train has to wait until the first train leaves the track.</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8"/>
          <p:cNvSpPr txBox="1"/>
          <p:nvPr>
            <p:ph type="title"/>
          </p:nvPr>
        </p:nvSpPr>
        <p:spPr>
          <a:xfrm>
            <a:off x="311700" y="1314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Transmission - Full Duplex</a:t>
            </a:r>
            <a:endParaRPr/>
          </a:p>
        </p:txBody>
      </p:sp>
      <p:pic>
        <p:nvPicPr>
          <p:cNvPr id="426" name="Google Shape;426;p68"/>
          <p:cNvPicPr preferRelativeResize="0"/>
          <p:nvPr/>
        </p:nvPicPr>
        <p:blipFill>
          <a:blip r:embed="rId3">
            <a:alphaModFix/>
          </a:blip>
          <a:stretch>
            <a:fillRect/>
          </a:stretch>
        </p:blipFill>
        <p:spPr>
          <a:xfrm>
            <a:off x="796875" y="807500"/>
            <a:ext cx="7550247" cy="4336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Transmission - Full Duplex</a:t>
            </a:r>
            <a:endParaRPr/>
          </a:p>
        </p:txBody>
      </p:sp>
      <p:sp>
        <p:nvSpPr>
          <p:cNvPr id="432" name="Google Shape;432;p69"/>
          <p:cNvSpPr txBox="1"/>
          <p:nvPr>
            <p:ph idx="1" type="body"/>
          </p:nvPr>
        </p:nvSpPr>
        <p:spPr>
          <a:xfrm>
            <a:off x="311700" y="1468825"/>
            <a:ext cx="8747100" cy="359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Full-duplex is also called </a:t>
            </a:r>
            <a:r>
              <a:rPr lang="en">
                <a:solidFill>
                  <a:srgbClr val="DF308E"/>
                </a:solidFill>
              </a:rPr>
              <a:t>two-way or bidirectional. It allows communication in both directions simultaneously. </a:t>
            </a:r>
            <a:endParaRPr>
              <a:solidFill>
                <a:srgbClr val="DF308E"/>
              </a:solidFill>
            </a:endParaRPr>
          </a:p>
          <a:p>
            <a:pPr indent="0" lvl="0" marL="0" rtl="0" algn="l">
              <a:spcBef>
                <a:spcPts val="1200"/>
              </a:spcBef>
              <a:spcAft>
                <a:spcPts val="0"/>
              </a:spcAft>
              <a:buNone/>
            </a:pPr>
            <a:r>
              <a:rPr lang="en"/>
              <a:t>It divides the available channel into two parts and uses one part to send data and the other part to receive data. Since there is a separate path for sending and receiving data, a device can simultaneously perform both tasks at a given time.</a:t>
            </a:r>
            <a:endParaRPr/>
          </a:p>
          <a:p>
            <a:pPr indent="0" lvl="0" marL="0" rtl="0" algn="l">
              <a:spcBef>
                <a:spcPts val="1200"/>
              </a:spcBef>
              <a:spcAft>
                <a:spcPts val="1200"/>
              </a:spcAft>
              <a:buNone/>
            </a:pPr>
            <a:r>
              <a:rPr lang="en"/>
              <a:t>A two-lane highway is an example of a full-duplex. A two-lane highway uses </a:t>
            </a:r>
            <a:r>
              <a:rPr lang="en" u="sng"/>
              <a:t>dedicated lanes</a:t>
            </a:r>
            <a:r>
              <a:rPr lang="en"/>
              <a:t> for incoming and outgoing traffic.</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aphicFrame>
        <p:nvGraphicFramePr>
          <p:cNvPr id="437" name="Google Shape;437;p70"/>
          <p:cNvGraphicFramePr/>
          <p:nvPr/>
        </p:nvGraphicFramePr>
        <p:xfrm>
          <a:off x="63150" y="25"/>
          <a:ext cx="3000000" cy="3000000"/>
        </p:xfrm>
        <a:graphic>
          <a:graphicData uri="http://schemas.openxmlformats.org/drawingml/2006/table">
            <a:tbl>
              <a:tblPr>
                <a:solidFill>
                  <a:srgbClr val="FFFFFF"/>
                </a:solidFill>
                <a:tableStyleId>{BF820EF2-D265-4C8B-BC52-78957BF8B8DA}</a:tableStyleId>
              </a:tblPr>
              <a:tblGrid>
                <a:gridCol w="2817525"/>
                <a:gridCol w="3199525"/>
                <a:gridCol w="3000650"/>
              </a:tblGrid>
              <a:tr h="536575">
                <a:tc>
                  <a:txBody>
                    <a:bodyPr/>
                    <a:lstStyle/>
                    <a:p>
                      <a:pPr indent="0" lvl="0" marL="0" rtl="0" algn="ctr">
                        <a:spcBef>
                          <a:spcPts val="0"/>
                        </a:spcBef>
                        <a:spcAft>
                          <a:spcPts val="0"/>
                        </a:spcAft>
                        <a:buNone/>
                      </a:pPr>
                      <a:r>
                        <a:rPr b="1" lang="en" sz="1800">
                          <a:solidFill>
                            <a:srgbClr val="212529"/>
                          </a:solidFill>
                          <a:highlight>
                            <a:srgbClr val="FFFFFF"/>
                          </a:highlight>
                          <a:latin typeface="Source Code Pro"/>
                          <a:ea typeface="Source Code Pro"/>
                          <a:cs typeface="Source Code Pro"/>
                          <a:sym typeface="Source Code Pro"/>
                        </a:rPr>
                        <a:t>Simplex</a:t>
                      </a:r>
                      <a:endParaRPr b="1" sz="1800">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212529"/>
                          </a:solidFill>
                          <a:highlight>
                            <a:srgbClr val="FFFFFF"/>
                          </a:highlight>
                          <a:latin typeface="Source Code Pro"/>
                          <a:ea typeface="Source Code Pro"/>
                          <a:cs typeface="Source Code Pro"/>
                          <a:sym typeface="Source Code Pro"/>
                        </a:rPr>
                        <a:t>Half-duplex</a:t>
                      </a:r>
                      <a:endParaRPr b="1" sz="1800">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212529"/>
                          </a:solidFill>
                          <a:highlight>
                            <a:srgbClr val="FFFFFF"/>
                          </a:highlight>
                          <a:latin typeface="Source Code Pro"/>
                          <a:ea typeface="Source Code Pro"/>
                          <a:cs typeface="Source Code Pro"/>
                          <a:sym typeface="Source Code Pro"/>
                        </a:rPr>
                        <a:t>Full-duplex</a:t>
                      </a:r>
                      <a:endParaRPr b="1" sz="1800">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r>
              <a:tr h="878425">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It provides one-way communication.</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It provides two-way communication but one way at a time.</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It provides two-way communication at the same time.</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r>
              <a:tr h="878425">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A device can only send data, but it cannot receive data.</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A device can send and receive data but one at a time.</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A device can send and receive data at the same time.</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r>
              <a:tr h="1093250">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It utilizes less bandwidth than half-duplex and full-duplex.</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It utilizes more bandwidth than simplex but less than full-duplex.</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It utilizes more bandwidth than simplex and half-duplex.</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r>
              <a:tr h="878425">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It uses one channel to transmit data.</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It also uses one channel to transmit data.</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It uses two separate channels to transmit data.</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r>
              <a:tr h="878425">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Keyboards and scanners are examples of simplex.</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Hubs and old NICs are examples of half-duplex.</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12529"/>
                          </a:solidFill>
                          <a:highlight>
                            <a:srgbClr val="FFFFFF"/>
                          </a:highlight>
                          <a:latin typeface="Source Code Pro"/>
                          <a:ea typeface="Source Code Pro"/>
                          <a:cs typeface="Source Code Pro"/>
                          <a:sym typeface="Source Code Pro"/>
                        </a:rPr>
                        <a:t>Switches and modern NICs are examples of full-duplex.</a:t>
                      </a:r>
                      <a:endParaRPr>
                        <a:solidFill>
                          <a:srgbClr val="212529"/>
                        </a:solidFill>
                        <a:highlight>
                          <a:srgbClr val="FFFFFF"/>
                        </a:highlight>
                        <a:latin typeface="Source Code Pro"/>
                        <a:ea typeface="Source Code Pro"/>
                        <a:cs typeface="Source Code Pro"/>
                        <a:sym typeface="Source Code Pro"/>
                      </a:endParaRPr>
                    </a:p>
                  </a:txBody>
                  <a:tcPr marT="91425" marB="91425" marR="91425" marL="91425">
                    <a:lnL cap="flat" cmpd="sng" w="9475">
                      <a:solidFill>
                        <a:srgbClr val="DEE2E6"/>
                      </a:solidFill>
                      <a:prstDash val="solid"/>
                      <a:round/>
                      <a:headEnd len="sm" w="sm" type="none"/>
                      <a:tailEnd len="sm" w="sm" type="none"/>
                    </a:lnL>
                    <a:lnR cap="flat" cmpd="sng" w="9475">
                      <a:solidFill>
                        <a:srgbClr val="DEE2E6"/>
                      </a:solidFill>
                      <a:prstDash val="solid"/>
                      <a:round/>
                      <a:headEnd len="sm" w="sm" type="none"/>
                      <a:tailEnd len="sm" w="sm" type="none"/>
                    </a:lnR>
                    <a:lnT cap="flat" cmpd="sng" w="9475">
                      <a:solidFill>
                        <a:srgbClr val="DEE2E6"/>
                      </a:solidFill>
                      <a:prstDash val="solid"/>
                      <a:round/>
                      <a:headEnd len="sm" w="sm" type="none"/>
                      <a:tailEnd len="sm" w="sm" type="none"/>
                    </a:lnT>
                    <a:lnB cap="flat" cmpd="sng" w="9475">
                      <a:solidFill>
                        <a:srgbClr val="DEE2E6"/>
                      </a:solidFill>
                      <a:prstDash val="solid"/>
                      <a:round/>
                      <a:headEnd len="sm" w="sm" type="none"/>
                      <a:tailEnd len="sm" w="sm" type="none"/>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USB</a:t>
            </a:r>
            <a:endParaRPr/>
          </a:p>
        </p:txBody>
      </p:sp>
      <p:sp>
        <p:nvSpPr>
          <p:cNvPr id="443" name="Google Shape;443;p71"/>
          <p:cNvSpPr txBox="1"/>
          <p:nvPr>
            <p:ph idx="1" type="body"/>
          </p:nvPr>
        </p:nvSpPr>
        <p:spPr>
          <a:xfrm>
            <a:off x="69125" y="1468825"/>
            <a:ext cx="22170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https://www.electroschematics.com/usb-how-things-work/</a:t>
            </a:r>
            <a:endParaRPr/>
          </a:p>
        </p:txBody>
      </p:sp>
      <p:pic>
        <p:nvPicPr>
          <p:cNvPr id="444" name="Google Shape;444;p71"/>
          <p:cNvPicPr preferRelativeResize="0"/>
          <p:nvPr/>
        </p:nvPicPr>
        <p:blipFill>
          <a:blip r:embed="rId3">
            <a:alphaModFix/>
          </a:blip>
          <a:stretch>
            <a:fillRect/>
          </a:stretch>
        </p:blipFill>
        <p:spPr>
          <a:xfrm>
            <a:off x="2286000" y="0"/>
            <a:ext cx="6857999"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2"/>
          <p:cNvSpPr txBox="1"/>
          <p:nvPr>
            <p:ph type="title"/>
          </p:nvPr>
        </p:nvSpPr>
        <p:spPr>
          <a:xfrm>
            <a:off x="311700" y="6252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USB</a:t>
            </a:r>
            <a:endParaRPr/>
          </a:p>
        </p:txBody>
      </p:sp>
      <p:sp>
        <p:nvSpPr>
          <p:cNvPr id="450" name="Google Shape;450;p72"/>
          <p:cNvSpPr txBox="1"/>
          <p:nvPr>
            <p:ph idx="1" type="body"/>
          </p:nvPr>
        </p:nvSpPr>
        <p:spPr>
          <a:xfrm>
            <a:off x="172450" y="796025"/>
            <a:ext cx="8851800" cy="3099900"/>
          </a:xfrm>
          <a:prstGeom prst="rect">
            <a:avLst/>
          </a:prstGeom>
        </p:spPr>
        <p:txBody>
          <a:bodyPr anchorCtr="0" anchor="t" bIns="91425" lIns="91425" spcFirstLastPara="1" rIns="91425" wrap="square" tIns="91425">
            <a:noAutofit/>
          </a:bodyPr>
          <a:lstStyle/>
          <a:p>
            <a:pPr indent="-355600" lvl="0" marL="457200" rtl="0" algn="l">
              <a:lnSpc>
                <a:spcPct val="95000"/>
              </a:lnSpc>
              <a:spcBef>
                <a:spcPts val="0"/>
              </a:spcBef>
              <a:spcAft>
                <a:spcPts val="0"/>
              </a:spcAft>
              <a:buSzPts val="2000"/>
              <a:buChar char="●"/>
            </a:pPr>
            <a:r>
              <a:rPr lang="en" sz="2000"/>
              <a:t>USB is the short form of </a:t>
            </a:r>
            <a:r>
              <a:rPr lang="en" sz="2000">
                <a:solidFill>
                  <a:srgbClr val="DF308E"/>
                </a:solidFill>
              </a:rPr>
              <a:t>Universal Serial Bus</a:t>
            </a:r>
            <a:r>
              <a:rPr lang="en" sz="2000"/>
              <a:t>, a standard port that helps to connect computer peripherals like scanner, printer, digital camera, flash drive and more to the Computer.</a:t>
            </a:r>
            <a:r>
              <a:rPr lang="en" sz="2000"/>
              <a:t>The easiest way to connect computer peripherals. </a:t>
            </a:r>
            <a:endParaRPr sz="2000"/>
          </a:p>
          <a:p>
            <a:pPr indent="-355600" lvl="0" marL="457200" rtl="0" algn="l">
              <a:lnSpc>
                <a:spcPct val="95000"/>
              </a:lnSpc>
              <a:spcBef>
                <a:spcPts val="0"/>
              </a:spcBef>
              <a:spcAft>
                <a:spcPts val="0"/>
              </a:spcAft>
              <a:buSzPts val="2000"/>
              <a:buChar char="●"/>
            </a:pPr>
            <a:r>
              <a:rPr lang="en" sz="2000"/>
              <a:t>The USB is a plug-and-play interface between the PC and the peripherals.</a:t>
            </a:r>
            <a:endParaRPr sz="2000"/>
          </a:p>
          <a:p>
            <a:pPr indent="-355600" lvl="0" marL="457200" rtl="0" algn="l">
              <a:lnSpc>
                <a:spcPct val="95000"/>
              </a:lnSpc>
              <a:spcBef>
                <a:spcPts val="0"/>
              </a:spcBef>
              <a:spcAft>
                <a:spcPts val="0"/>
              </a:spcAft>
              <a:buSzPts val="2000"/>
              <a:buChar char="●"/>
            </a:pPr>
            <a:r>
              <a:rPr lang="en" sz="2000"/>
              <a:t>The main advantage of USB is that the device can be plugged in or plugged out without the need of restarting the PC</a:t>
            </a:r>
            <a:endParaRPr sz="2000"/>
          </a:p>
          <a:p>
            <a:pPr indent="-355600" lvl="0" marL="457200" rtl="0" algn="l">
              <a:lnSpc>
                <a:spcPct val="95000"/>
              </a:lnSpc>
              <a:spcBef>
                <a:spcPts val="0"/>
              </a:spcBef>
              <a:spcAft>
                <a:spcPts val="0"/>
              </a:spcAft>
              <a:buSzPts val="2000"/>
              <a:buChar char="●"/>
            </a:pPr>
            <a:r>
              <a:rPr lang="en" sz="2000"/>
              <a:t>The USB standard supports the data transfer at the rate of 12 Mbps.</a:t>
            </a:r>
            <a:endParaRPr sz="2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3"/>
          <p:cNvSpPr txBox="1"/>
          <p:nvPr>
            <p:ph type="title"/>
          </p:nvPr>
        </p:nvSpPr>
        <p:spPr>
          <a:xfrm>
            <a:off x="311700" y="1543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USB - Specification</a:t>
            </a:r>
            <a:endParaRPr/>
          </a:p>
        </p:txBody>
      </p:sp>
      <p:sp>
        <p:nvSpPr>
          <p:cNvPr id="456" name="Google Shape;456;p73"/>
          <p:cNvSpPr txBox="1"/>
          <p:nvPr>
            <p:ph idx="1" type="body"/>
          </p:nvPr>
        </p:nvSpPr>
        <p:spPr>
          <a:xfrm>
            <a:off x="77250" y="887850"/>
            <a:ext cx="8989500" cy="3949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Two important aspects are its </a:t>
            </a:r>
            <a:r>
              <a:rPr lang="en" sz="2000">
                <a:solidFill>
                  <a:srgbClr val="DF308E"/>
                </a:solidFill>
              </a:rPr>
              <a:t>support capability and total bandwidth.</a:t>
            </a:r>
            <a:r>
              <a:rPr lang="en" sz="2000"/>
              <a:t> </a:t>
            </a:r>
            <a:endParaRPr sz="2000"/>
          </a:p>
          <a:p>
            <a:pPr indent="-355600" lvl="0" marL="457200" rtl="0" algn="l">
              <a:spcBef>
                <a:spcPts val="0"/>
              </a:spcBef>
              <a:spcAft>
                <a:spcPts val="0"/>
              </a:spcAft>
              <a:buSzPts val="2000"/>
              <a:buChar char="●"/>
            </a:pPr>
            <a:r>
              <a:rPr lang="en" sz="2000"/>
              <a:t>It is capable of supporting 127 devices and has a total bandwidth of 12 Mbit per second which is equal to 1.5 MB per second. </a:t>
            </a:r>
            <a:endParaRPr sz="2000"/>
          </a:p>
          <a:p>
            <a:pPr indent="-355600" lvl="0" marL="457200" rtl="0" algn="l">
              <a:spcBef>
                <a:spcPts val="0"/>
              </a:spcBef>
              <a:spcAft>
                <a:spcPts val="0"/>
              </a:spcAft>
              <a:buSzPts val="2000"/>
              <a:buChar char="●"/>
            </a:pPr>
            <a:r>
              <a:rPr lang="en" sz="2000"/>
              <a:t>Working of a 12 Mbit (full speed device) or a 1.5 Mbit (low speed devices) depends on the total bandwidth of the USB.</a:t>
            </a:r>
            <a:endParaRPr sz="2000"/>
          </a:p>
          <a:p>
            <a:pPr indent="-355600" lvl="0" marL="457200" rtl="0" algn="l">
              <a:spcBef>
                <a:spcPts val="0"/>
              </a:spcBef>
              <a:spcAft>
                <a:spcPts val="0"/>
              </a:spcAft>
              <a:buSzPts val="2000"/>
              <a:buChar char="●"/>
            </a:pPr>
            <a:r>
              <a:rPr lang="en" sz="2000"/>
              <a:t>USB 2.0 has a maximum signaling rate of 480 Mbit/s and USB 3.0 has a usable data rate of up to 4 Gbit/s (500 MB/s).</a:t>
            </a:r>
            <a:endParaRPr sz="2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4"/>
          <p:cNvSpPr txBox="1"/>
          <p:nvPr>
            <p:ph type="title"/>
          </p:nvPr>
        </p:nvSpPr>
        <p:spPr>
          <a:xfrm>
            <a:off x="0" y="1014750"/>
            <a:ext cx="2181600" cy="1557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USB</a:t>
            </a:r>
            <a:r>
              <a:rPr lang="en"/>
              <a:t>-C to HDMI</a:t>
            </a:r>
            <a:endParaRPr/>
          </a:p>
        </p:txBody>
      </p:sp>
      <p:sp>
        <p:nvSpPr>
          <p:cNvPr id="462" name="Google Shape;462;p74"/>
          <p:cNvSpPr txBox="1"/>
          <p:nvPr/>
        </p:nvSpPr>
        <p:spPr>
          <a:xfrm>
            <a:off x="103325" y="2893200"/>
            <a:ext cx="1837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https://www.st.com/resource/en/user_manual/um2355-stevalusbc2dp-usb-typec-to-displayport-adapter-stmicroelectronics.pdf</a:t>
            </a:r>
            <a:endParaRPr sz="1200"/>
          </a:p>
        </p:txBody>
      </p:sp>
      <p:pic>
        <p:nvPicPr>
          <p:cNvPr id="463" name="Google Shape;463;p74"/>
          <p:cNvPicPr preferRelativeResize="0"/>
          <p:nvPr/>
        </p:nvPicPr>
        <p:blipFill>
          <a:blip r:embed="rId3">
            <a:alphaModFix/>
          </a:blip>
          <a:stretch>
            <a:fillRect/>
          </a:stretch>
        </p:blipFill>
        <p:spPr>
          <a:xfrm>
            <a:off x="3065650" y="0"/>
            <a:ext cx="455198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NIC – a “Network Interface Card”</a:t>
            </a:r>
            <a:endParaRPr/>
          </a:p>
        </p:txBody>
      </p:sp>
      <p:sp>
        <p:nvSpPr>
          <p:cNvPr id="111" name="Google Shape;111;p21"/>
          <p:cNvSpPr txBox="1"/>
          <p:nvPr>
            <p:ph idx="4294967295" type="body"/>
          </p:nvPr>
        </p:nvSpPr>
        <p:spPr>
          <a:xfrm>
            <a:off x="311700" y="1022025"/>
            <a:ext cx="8741400" cy="3977700"/>
          </a:xfrm>
          <a:prstGeom prst="rect">
            <a:avLst/>
          </a:prstGeom>
        </p:spPr>
        <p:txBody>
          <a:bodyPr anchorCtr="0" anchor="t" bIns="91425" lIns="91425" spcFirstLastPara="1" rIns="91425" wrap="square" tIns="91425">
            <a:noAutofit/>
          </a:bodyPr>
          <a:lstStyle/>
          <a:p>
            <a:pPr indent="-348932" lvl="0" marL="457200" rtl="0" algn="l">
              <a:lnSpc>
                <a:spcPct val="95000"/>
              </a:lnSpc>
              <a:spcBef>
                <a:spcPts val="0"/>
              </a:spcBef>
              <a:spcAft>
                <a:spcPts val="0"/>
              </a:spcAft>
              <a:buSzPts val="1895"/>
              <a:buChar char="●"/>
            </a:pPr>
            <a:r>
              <a:rPr lang="en" sz="1895"/>
              <a:t>Every networked device must have a NIC</a:t>
            </a:r>
            <a:endParaRPr sz="1895"/>
          </a:p>
          <a:p>
            <a:pPr indent="-348932" lvl="0" marL="457200" rtl="0" algn="l">
              <a:lnSpc>
                <a:spcPct val="95000"/>
              </a:lnSpc>
              <a:spcBef>
                <a:spcPts val="0"/>
              </a:spcBef>
              <a:spcAft>
                <a:spcPts val="0"/>
              </a:spcAft>
              <a:buSzPts val="1895"/>
              <a:buChar char="●"/>
            </a:pPr>
            <a:r>
              <a:rPr lang="en" sz="1895"/>
              <a:t>Most laptops today have both a wired NIC and a wireless NIC</a:t>
            </a:r>
            <a:endParaRPr sz="1895"/>
          </a:p>
          <a:p>
            <a:pPr indent="-348932" lvl="0" marL="457200" rtl="0" algn="l">
              <a:lnSpc>
                <a:spcPct val="95000"/>
              </a:lnSpc>
              <a:spcBef>
                <a:spcPts val="0"/>
              </a:spcBef>
              <a:spcAft>
                <a:spcPts val="0"/>
              </a:spcAft>
              <a:buSzPts val="1895"/>
              <a:buChar char="●"/>
            </a:pPr>
            <a:r>
              <a:rPr lang="en" sz="1895"/>
              <a:t>Each NIC has an IP address (it’s “logical address”) and a physical address called a MAC address. </a:t>
            </a:r>
            <a:endParaRPr sz="1895"/>
          </a:p>
          <a:p>
            <a:pPr indent="-348932" lvl="0" marL="457200" rtl="0" algn="l">
              <a:lnSpc>
                <a:spcPct val="95000"/>
              </a:lnSpc>
              <a:spcBef>
                <a:spcPts val="0"/>
              </a:spcBef>
              <a:spcAft>
                <a:spcPts val="0"/>
              </a:spcAft>
              <a:buSzPts val="1895"/>
              <a:buChar char="●"/>
            </a:pPr>
            <a:r>
              <a:rPr lang="en" sz="1895"/>
              <a:t>Each NIC is given an address at the factory that is the device’s physical address or MAC address.</a:t>
            </a:r>
            <a:endParaRPr sz="1895"/>
          </a:p>
          <a:p>
            <a:pPr indent="-348932" lvl="0" marL="457200" rtl="0" algn="l">
              <a:lnSpc>
                <a:spcPct val="95000"/>
              </a:lnSpc>
              <a:spcBef>
                <a:spcPts val="0"/>
              </a:spcBef>
              <a:spcAft>
                <a:spcPts val="0"/>
              </a:spcAft>
              <a:buSzPts val="1895"/>
              <a:buChar char="●"/>
            </a:pPr>
            <a:r>
              <a:rPr lang="en" sz="1895"/>
              <a:t>No two NIC devices will ever have the same MAC address.</a:t>
            </a:r>
            <a:endParaRPr sz="1895"/>
          </a:p>
          <a:p>
            <a:pPr indent="-348932" lvl="0" marL="457200" rtl="0" algn="l">
              <a:lnSpc>
                <a:spcPct val="95000"/>
              </a:lnSpc>
              <a:spcBef>
                <a:spcPts val="0"/>
              </a:spcBef>
              <a:spcAft>
                <a:spcPts val="0"/>
              </a:spcAft>
              <a:buSzPts val="1895"/>
              <a:buChar char="●"/>
            </a:pPr>
            <a:r>
              <a:rPr lang="en" sz="1895"/>
              <a:t>MAC Addresses are used within a LAN</a:t>
            </a:r>
            <a:endParaRPr sz="1895"/>
          </a:p>
          <a:p>
            <a:pPr indent="-348932" lvl="0" marL="457200" rtl="0" algn="l">
              <a:lnSpc>
                <a:spcPct val="95000"/>
              </a:lnSpc>
              <a:spcBef>
                <a:spcPts val="0"/>
              </a:spcBef>
              <a:spcAft>
                <a:spcPts val="0"/>
              </a:spcAft>
              <a:buSzPts val="1895"/>
              <a:buChar char="●"/>
            </a:pPr>
            <a:r>
              <a:rPr lang="en" sz="1895"/>
              <a:t>IP addresses allow routers to route a message across different networks</a:t>
            </a:r>
            <a:endParaRPr sz="1895"/>
          </a:p>
          <a:p>
            <a:pPr indent="-348932" lvl="0" marL="457200" rtl="0" algn="l">
              <a:lnSpc>
                <a:spcPct val="95000"/>
              </a:lnSpc>
              <a:spcBef>
                <a:spcPts val="0"/>
              </a:spcBef>
              <a:spcAft>
                <a:spcPts val="0"/>
              </a:spcAft>
              <a:buSzPts val="1895"/>
              <a:buChar char="●"/>
            </a:pPr>
            <a:r>
              <a:rPr lang="en" sz="1895"/>
              <a:t>when a message reaches the correct destination network, the correct NIC is identified via its MAC address.</a:t>
            </a:r>
            <a:endParaRPr sz="1895"/>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75"/>
          <p:cNvPicPr preferRelativeResize="0"/>
          <p:nvPr/>
        </p:nvPicPr>
        <p:blipFill>
          <a:blip r:embed="rId3">
            <a:alphaModFix/>
          </a:blip>
          <a:stretch>
            <a:fillRect/>
          </a:stretch>
        </p:blipFill>
        <p:spPr>
          <a:xfrm>
            <a:off x="1496925" y="194375"/>
            <a:ext cx="7647076" cy="4949124"/>
          </a:xfrm>
          <a:prstGeom prst="rect">
            <a:avLst/>
          </a:prstGeom>
          <a:noFill/>
          <a:ln>
            <a:noFill/>
          </a:ln>
        </p:spPr>
      </p:pic>
      <p:sp>
        <p:nvSpPr>
          <p:cNvPr id="469" name="Google Shape;469;p75"/>
          <p:cNvSpPr txBox="1"/>
          <p:nvPr>
            <p:ph type="title"/>
          </p:nvPr>
        </p:nvSpPr>
        <p:spPr>
          <a:xfrm>
            <a:off x="0" y="1014750"/>
            <a:ext cx="2181600" cy="1557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USB-C to HDMI</a:t>
            </a:r>
            <a:endParaRPr/>
          </a:p>
        </p:txBody>
      </p:sp>
      <p:sp>
        <p:nvSpPr>
          <p:cNvPr id="470" name="Google Shape;470;p75"/>
          <p:cNvSpPr txBox="1"/>
          <p:nvPr/>
        </p:nvSpPr>
        <p:spPr>
          <a:xfrm>
            <a:off x="103325" y="2893200"/>
            <a:ext cx="1837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https://www.st.com/resource/en/user_manual/um2355-stevalusbc2dp-usb-typec-to-displayport-adapter-stmicroelectronics.pdf</a:t>
            </a:r>
            <a:endParaRPr sz="12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6"/>
          <p:cNvSpPr txBox="1"/>
          <p:nvPr>
            <p:ph type="title"/>
          </p:nvPr>
        </p:nvSpPr>
        <p:spPr>
          <a:xfrm>
            <a:off x="0" y="0"/>
            <a:ext cx="3513300" cy="78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USB-C to HDMI</a:t>
            </a:r>
            <a:endParaRPr/>
          </a:p>
        </p:txBody>
      </p:sp>
      <p:pic>
        <p:nvPicPr>
          <p:cNvPr id="476" name="Google Shape;476;p76"/>
          <p:cNvPicPr preferRelativeResize="0"/>
          <p:nvPr/>
        </p:nvPicPr>
        <p:blipFill>
          <a:blip r:embed="rId3">
            <a:alphaModFix/>
          </a:blip>
          <a:stretch>
            <a:fillRect/>
          </a:stretch>
        </p:blipFill>
        <p:spPr>
          <a:xfrm>
            <a:off x="3923925" y="-45925"/>
            <a:ext cx="5220069" cy="5143499"/>
          </a:xfrm>
          <a:prstGeom prst="rect">
            <a:avLst/>
          </a:prstGeom>
          <a:noFill/>
          <a:ln>
            <a:noFill/>
          </a:ln>
        </p:spPr>
      </p:pic>
      <p:sp>
        <p:nvSpPr>
          <p:cNvPr id="477" name="Google Shape;477;p76"/>
          <p:cNvSpPr txBox="1"/>
          <p:nvPr/>
        </p:nvSpPr>
        <p:spPr>
          <a:xfrm>
            <a:off x="68875" y="1201100"/>
            <a:ext cx="3924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DF308E"/>
                </a:solidFill>
                <a:latin typeface="Source Code Pro"/>
                <a:ea typeface="Source Code Pro"/>
                <a:cs typeface="Source Code Pro"/>
                <a:sym typeface="Source Code Pro"/>
              </a:rPr>
              <a:t>SWD stands for Serial Wire Debug</a:t>
            </a:r>
            <a:r>
              <a:rPr lang="en" sz="1600">
                <a:latin typeface="Source Code Pro"/>
                <a:ea typeface="Source Code Pro"/>
                <a:cs typeface="Source Code Pro"/>
                <a:sym typeface="Source Code Pro"/>
              </a:rPr>
              <a:t> is the protocol designed by ARM for programming and debugging their microcontrollers.</a:t>
            </a:r>
            <a:endParaRPr sz="1600">
              <a:latin typeface="Source Code Pro"/>
              <a:ea typeface="Source Code Pro"/>
              <a:cs typeface="Source Code Pro"/>
              <a:sym typeface="Source Code Pro"/>
            </a:endParaRPr>
          </a:p>
          <a:p>
            <a:pPr indent="0" lvl="0" marL="0" rtl="0" algn="l">
              <a:spcBef>
                <a:spcPts val="0"/>
              </a:spcBef>
              <a:spcAft>
                <a:spcPts val="0"/>
              </a:spcAft>
              <a:buNone/>
            </a:pPr>
            <a:r>
              <a:t/>
            </a:r>
            <a:endParaRPr sz="1600">
              <a:latin typeface="Source Code Pro"/>
              <a:ea typeface="Source Code Pro"/>
              <a:cs typeface="Source Code Pro"/>
              <a:sym typeface="Source Code Pro"/>
            </a:endParaRPr>
          </a:p>
          <a:p>
            <a:pPr indent="0" lvl="0" marL="0" rtl="0" algn="l">
              <a:spcBef>
                <a:spcPts val="0"/>
              </a:spcBef>
              <a:spcAft>
                <a:spcPts val="0"/>
              </a:spcAft>
              <a:buNone/>
            </a:pPr>
            <a:r>
              <a:rPr lang="en" sz="1600">
                <a:solidFill>
                  <a:srgbClr val="DF308E"/>
                </a:solidFill>
                <a:latin typeface="Source Code Pro"/>
                <a:ea typeface="Source Code Pro"/>
                <a:cs typeface="Source Code Pro"/>
                <a:sym typeface="Source Code Pro"/>
              </a:rPr>
              <a:t>USB Device Firmware Upgrade (DFU)</a:t>
            </a:r>
            <a:r>
              <a:rPr lang="en" sz="1600">
                <a:latin typeface="Source Code Pro"/>
                <a:ea typeface="Source Code Pro"/>
                <a:cs typeface="Source Code Pro"/>
                <a:sym typeface="Source Code Pro"/>
              </a:rPr>
              <a:t> standard is an official USB device class specification of the USB Implementers Forum. It specifies a vendor and device independent way of updating the firmware of a USB device</a:t>
            </a:r>
            <a:endParaRPr sz="1600">
              <a:latin typeface="Source Code Pro"/>
              <a:ea typeface="Source Code Pro"/>
              <a:cs typeface="Source Code Pro"/>
              <a:sym typeface="Source Code Pr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7"/>
          <p:cNvSpPr txBox="1"/>
          <p:nvPr>
            <p:ph type="title"/>
          </p:nvPr>
        </p:nvSpPr>
        <p:spPr>
          <a:xfrm>
            <a:off x="0" y="223250"/>
            <a:ext cx="6831300" cy="638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USB-C to HDMI</a:t>
            </a:r>
            <a:endParaRPr/>
          </a:p>
        </p:txBody>
      </p:sp>
      <p:sp>
        <p:nvSpPr>
          <p:cNvPr id="483" name="Google Shape;483;p77"/>
          <p:cNvSpPr txBox="1"/>
          <p:nvPr/>
        </p:nvSpPr>
        <p:spPr>
          <a:xfrm>
            <a:off x="114775" y="4804800"/>
            <a:ext cx="880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https://www.st.com/resource/en/technical_article/ta0356-usb-typec-and-power-delivery-displayport-alternate-mode-stmicroelectronics.pdf</a:t>
            </a:r>
            <a:endParaRPr sz="1000"/>
          </a:p>
        </p:txBody>
      </p:sp>
      <p:pic>
        <p:nvPicPr>
          <p:cNvPr id="484" name="Google Shape;484;p77"/>
          <p:cNvPicPr preferRelativeResize="0"/>
          <p:nvPr/>
        </p:nvPicPr>
        <p:blipFill>
          <a:blip r:embed="rId3">
            <a:alphaModFix/>
          </a:blip>
          <a:stretch>
            <a:fillRect/>
          </a:stretch>
        </p:blipFill>
        <p:spPr>
          <a:xfrm>
            <a:off x="591168" y="861950"/>
            <a:ext cx="8157606" cy="3942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8"/>
          <p:cNvSpPr txBox="1"/>
          <p:nvPr>
            <p:ph type="title"/>
          </p:nvPr>
        </p:nvSpPr>
        <p:spPr>
          <a:xfrm>
            <a:off x="116525" y="1481850"/>
            <a:ext cx="1847100" cy="1089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USB -C to HDMI</a:t>
            </a:r>
            <a:endParaRPr/>
          </a:p>
        </p:txBody>
      </p:sp>
      <p:pic>
        <p:nvPicPr>
          <p:cNvPr id="490" name="Google Shape;490;p78"/>
          <p:cNvPicPr preferRelativeResize="0"/>
          <p:nvPr/>
        </p:nvPicPr>
        <p:blipFill>
          <a:blip r:embed="rId3">
            <a:alphaModFix/>
          </a:blip>
          <a:stretch>
            <a:fillRect/>
          </a:stretch>
        </p:blipFill>
        <p:spPr>
          <a:xfrm>
            <a:off x="2022728" y="0"/>
            <a:ext cx="6491797" cy="5143500"/>
          </a:xfrm>
          <a:prstGeom prst="rect">
            <a:avLst/>
          </a:prstGeom>
          <a:noFill/>
          <a:ln>
            <a:noFill/>
          </a:ln>
        </p:spPr>
      </p:pic>
      <p:sp>
        <p:nvSpPr>
          <p:cNvPr id="491" name="Google Shape;491;p78"/>
          <p:cNvSpPr txBox="1"/>
          <p:nvPr/>
        </p:nvSpPr>
        <p:spPr>
          <a:xfrm>
            <a:off x="116525" y="2996525"/>
            <a:ext cx="184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https://www.chromium.org/chromium-os/hoho/</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9"/>
          <p:cNvSpPr txBox="1"/>
          <p:nvPr>
            <p:ph type="title"/>
          </p:nvPr>
        </p:nvSpPr>
        <p:spPr>
          <a:xfrm>
            <a:off x="311700" y="10842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USB-C to HDMI - Pin Terms</a:t>
            </a:r>
            <a:endParaRPr/>
          </a:p>
        </p:txBody>
      </p:sp>
      <p:sp>
        <p:nvSpPr>
          <p:cNvPr id="497" name="Google Shape;497;p79"/>
          <p:cNvSpPr txBox="1"/>
          <p:nvPr>
            <p:ph idx="1" type="body"/>
          </p:nvPr>
        </p:nvSpPr>
        <p:spPr>
          <a:xfrm>
            <a:off x="218400" y="841925"/>
            <a:ext cx="8874600" cy="4121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900"/>
              <a:t>The 24-pin USB Type-C connector can be divided into seven functional types:</a:t>
            </a:r>
            <a:endParaRPr sz="1900"/>
          </a:p>
          <a:p>
            <a:pPr indent="-349250" lvl="0" marL="457200" rtl="0" algn="l">
              <a:lnSpc>
                <a:spcPct val="95000"/>
              </a:lnSpc>
              <a:spcBef>
                <a:spcPts val="1200"/>
              </a:spcBef>
              <a:spcAft>
                <a:spcPts val="0"/>
              </a:spcAft>
              <a:buSzPts val="1900"/>
              <a:buChar char="●"/>
            </a:pPr>
            <a:r>
              <a:rPr lang="en" sz="1900">
                <a:solidFill>
                  <a:srgbClr val="DF308E"/>
                </a:solidFill>
              </a:rPr>
              <a:t>VBUS:</a:t>
            </a:r>
            <a:r>
              <a:rPr lang="en" sz="1900"/>
              <a:t> four power pins allowing up to 20 V</a:t>
            </a:r>
            <a:endParaRPr sz="1900"/>
          </a:p>
          <a:p>
            <a:pPr indent="-349250" lvl="0" marL="457200" rtl="0" algn="l">
              <a:lnSpc>
                <a:spcPct val="95000"/>
              </a:lnSpc>
              <a:spcBef>
                <a:spcPts val="0"/>
              </a:spcBef>
              <a:spcAft>
                <a:spcPts val="0"/>
              </a:spcAft>
              <a:buSzPts val="1900"/>
              <a:buChar char="●"/>
            </a:pPr>
            <a:r>
              <a:rPr lang="en" sz="1900">
                <a:solidFill>
                  <a:srgbClr val="DF308E"/>
                </a:solidFill>
              </a:rPr>
              <a:t>CCx:</a:t>
            </a:r>
            <a:r>
              <a:rPr lang="en" sz="1900"/>
              <a:t> two configuration channels for protocol communication</a:t>
            </a:r>
            <a:endParaRPr sz="1900"/>
          </a:p>
          <a:p>
            <a:pPr indent="-349250" lvl="0" marL="457200" rtl="0" algn="l">
              <a:lnSpc>
                <a:spcPct val="95000"/>
              </a:lnSpc>
              <a:spcBef>
                <a:spcPts val="0"/>
              </a:spcBef>
              <a:spcAft>
                <a:spcPts val="0"/>
              </a:spcAft>
              <a:buSzPts val="1900"/>
              <a:buChar char="●"/>
            </a:pPr>
            <a:r>
              <a:rPr lang="en" sz="1900">
                <a:solidFill>
                  <a:srgbClr val="DF308E"/>
                </a:solidFill>
              </a:rPr>
              <a:t>VCONN:</a:t>
            </a:r>
            <a:r>
              <a:rPr lang="en" sz="1900"/>
              <a:t> supplies the cable configuration IC (on the receptacle, it is one of the CC pins)</a:t>
            </a:r>
            <a:endParaRPr sz="1900"/>
          </a:p>
          <a:p>
            <a:pPr indent="-349250" lvl="0" marL="457200" rtl="0" algn="l">
              <a:lnSpc>
                <a:spcPct val="95000"/>
              </a:lnSpc>
              <a:spcBef>
                <a:spcPts val="0"/>
              </a:spcBef>
              <a:spcAft>
                <a:spcPts val="0"/>
              </a:spcAft>
              <a:buSzPts val="1900"/>
              <a:buChar char="●"/>
            </a:pPr>
            <a:r>
              <a:rPr lang="en" sz="1900">
                <a:solidFill>
                  <a:srgbClr val="DF308E"/>
                </a:solidFill>
              </a:rPr>
              <a:t>SuperSpeed Lane1:</a:t>
            </a:r>
            <a:r>
              <a:rPr lang="en" sz="1900"/>
              <a:t> with RX differential pair RX1p, RX1n and TX differential pair TX1p, TX1n</a:t>
            </a:r>
            <a:endParaRPr sz="1900"/>
          </a:p>
          <a:p>
            <a:pPr indent="-349250" lvl="0" marL="457200" rtl="0" algn="l">
              <a:lnSpc>
                <a:spcPct val="95000"/>
              </a:lnSpc>
              <a:spcBef>
                <a:spcPts val="0"/>
              </a:spcBef>
              <a:spcAft>
                <a:spcPts val="0"/>
              </a:spcAft>
              <a:buSzPts val="1900"/>
              <a:buChar char="●"/>
            </a:pPr>
            <a:r>
              <a:rPr lang="en" sz="1900">
                <a:solidFill>
                  <a:srgbClr val="DF308E"/>
                </a:solidFill>
              </a:rPr>
              <a:t>SuperSpeed Lane2:</a:t>
            </a:r>
            <a:r>
              <a:rPr lang="en" sz="1900"/>
              <a:t> with RX differential pair RX2p, RX2n and TX differential pair TX2p, TX2n</a:t>
            </a:r>
            <a:endParaRPr sz="1900"/>
          </a:p>
          <a:p>
            <a:pPr indent="-349250" lvl="0" marL="457200" rtl="0" algn="l">
              <a:lnSpc>
                <a:spcPct val="95000"/>
              </a:lnSpc>
              <a:spcBef>
                <a:spcPts val="0"/>
              </a:spcBef>
              <a:spcAft>
                <a:spcPts val="0"/>
              </a:spcAft>
              <a:buSzPts val="1900"/>
              <a:buChar char="●"/>
            </a:pPr>
            <a:r>
              <a:rPr lang="en" sz="1900">
                <a:solidFill>
                  <a:srgbClr val="DF308E"/>
                </a:solidFill>
              </a:rPr>
              <a:t>SBU1,2</a:t>
            </a:r>
            <a:r>
              <a:rPr lang="en" sz="1900"/>
              <a:t>: side band lines for alternate modes</a:t>
            </a:r>
            <a:endParaRPr sz="1900"/>
          </a:p>
          <a:p>
            <a:pPr indent="-349250" lvl="0" marL="457200" rtl="0" algn="l">
              <a:lnSpc>
                <a:spcPct val="95000"/>
              </a:lnSpc>
              <a:spcBef>
                <a:spcPts val="0"/>
              </a:spcBef>
              <a:spcAft>
                <a:spcPts val="0"/>
              </a:spcAft>
              <a:buSzPts val="1900"/>
              <a:buChar char="●"/>
            </a:pPr>
            <a:r>
              <a:rPr lang="en" sz="1900">
                <a:solidFill>
                  <a:srgbClr val="DF308E"/>
                </a:solidFill>
              </a:rPr>
              <a:t>Dp, Dn:</a:t>
            </a:r>
            <a:r>
              <a:rPr lang="en" sz="1900"/>
              <a:t> USB 2.0 high speed signals</a:t>
            </a:r>
            <a:endParaRPr sz="1900"/>
          </a:p>
          <a:p>
            <a:pPr indent="-349250" lvl="0" marL="457200" rtl="0" algn="l">
              <a:lnSpc>
                <a:spcPct val="95000"/>
              </a:lnSpc>
              <a:spcBef>
                <a:spcPts val="0"/>
              </a:spcBef>
              <a:spcAft>
                <a:spcPts val="0"/>
              </a:spcAft>
              <a:buSzPts val="1900"/>
              <a:buChar char="●"/>
            </a:pPr>
            <a:r>
              <a:rPr lang="en" sz="1900">
                <a:solidFill>
                  <a:srgbClr val="DF308E"/>
                </a:solidFill>
              </a:rPr>
              <a:t>GND:</a:t>
            </a:r>
            <a:r>
              <a:rPr lang="en" sz="1900"/>
              <a:t> four ground pins</a:t>
            </a:r>
            <a:endParaRPr sz="19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0"/>
          <p:cNvSpPr txBox="1"/>
          <p:nvPr>
            <p:ph type="title"/>
          </p:nvPr>
        </p:nvSpPr>
        <p:spPr>
          <a:xfrm>
            <a:off x="6000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USB-C to HDMI - Terms</a:t>
            </a:r>
            <a:endParaRPr/>
          </a:p>
        </p:txBody>
      </p:sp>
      <p:sp>
        <p:nvSpPr>
          <p:cNvPr id="503" name="Google Shape;503;p80"/>
          <p:cNvSpPr txBox="1"/>
          <p:nvPr>
            <p:ph idx="1" type="body"/>
          </p:nvPr>
        </p:nvSpPr>
        <p:spPr>
          <a:xfrm>
            <a:off x="120000" y="884825"/>
            <a:ext cx="9024000" cy="393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VBUS pins carry power to and from the platform, while the VCONN pin on the plug supplies 5 V (up to 1 W) to the IC via the electronically-marked Type-C cable. </a:t>
            </a:r>
            <a:endParaRPr/>
          </a:p>
          <a:p>
            <a:pPr indent="0" lvl="0" marL="0" rtl="0" algn="l">
              <a:spcBef>
                <a:spcPts val="1200"/>
              </a:spcBef>
              <a:spcAft>
                <a:spcPts val="0"/>
              </a:spcAft>
              <a:buNone/>
            </a:pPr>
            <a:r>
              <a:rPr lang="en"/>
              <a:t>The configuration channel (CC) pins are used to exchange messages according to the USB PD specification. </a:t>
            </a:r>
            <a:endParaRPr/>
          </a:p>
          <a:p>
            <a:pPr indent="0" lvl="0" marL="0" rtl="0" algn="l">
              <a:spcBef>
                <a:spcPts val="1200"/>
              </a:spcBef>
              <a:spcAft>
                <a:spcPts val="1200"/>
              </a:spcAft>
              <a:buNone/>
            </a:pPr>
            <a:r>
              <a:rPr lang="en"/>
              <a:t>DisplayPort Alternate Mode uses the SuperSpeed lanes to implement the DisplayPort protocol: the four sets of SuperSpeed USB3.1 Lanes with eight pins for high-speed data transfer (green TX1+, TX1-, TX2+ and TX2- pins and blue RX1+, RX1-, RX2+ and RX2- pins) establish the connection between the four DP links and the four sets of high-speed data cables.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1"/>
          <p:cNvSpPr txBox="1"/>
          <p:nvPr>
            <p:ph type="title"/>
          </p:nvPr>
        </p:nvSpPr>
        <p:spPr>
          <a:xfrm>
            <a:off x="31170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USB-C to HDMI - Terms</a:t>
            </a:r>
            <a:endParaRPr/>
          </a:p>
        </p:txBody>
      </p:sp>
      <p:sp>
        <p:nvSpPr>
          <p:cNvPr id="509" name="Google Shape;509;p81"/>
          <p:cNvSpPr txBox="1"/>
          <p:nvPr>
            <p:ph idx="1" type="body"/>
          </p:nvPr>
        </p:nvSpPr>
        <p:spPr>
          <a:xfrm>
            <a:off x="311700" y="781500"/>
            <a:ext cx="8832300" cy="427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the type-C connector, the </a:t>
            </a:r>
            <a:r>
              <a:rPr lang="en">
                <a:solidFill>
                  <a:srgbClr val="DF308E"/>
                </a:solidFill>
              </a:rPr>
              <a:t>SBU or Secondary Bus pins are data paths for the DisplayPort AUX channel and hot plug detection (HPD). </a:t>
            </a:r>
            <a:endParaRPr>
              <a:solidFill>
                <a:srgbClr val="DF308E"/>
              </a:solidFill>
            </a:endParaRPr>
          </a:p>
          <a:p>
            <a:pPr indent="0" lvl="0" marL="0" rtl="0" algn="l">
              <a:spcBef>
                <a:spcPts val="1200"/>
              </a:spcBef>
              <a:spcAft>
                <a:spcPts val="0"/>
              </a:spcAft>
              <a:buNone/>
            </a:pPr>
            <a:r>
              <a:rPr lang="en"/>
              <a:t>DisplayPort source and sink devices use the AUX Channel for device linking and management, while DP sink devices implement HPD with </a:t>
            </a:r>
            <a:r>
              <a:rPr lang="en">
                <a:solidFill>
                  <a:srgbClr val="DF308E"/>
                </a:solidFill>
              </a:rPr>
              <a:t>vendor-defined messages (VDM)</a:t>
            </a:r>
            <a:r>
              <a:rPr lang="en"/>
              <a:t> to signal their presence or to request the attention of the DP source. </a:t>
            </a:r>
            <a:endParaRPr/>
          </a:p>
          <a:p>
            <a:pPr indent="0" lvl="0" marL="0" rtl="0" algn="l">
              <a:spcBef>
                <a:spcPts val="1200"/>
              </a:spcBef>
              <a:spcAft>
                <a:spcPts val="1200"/>
              </a:spcAft>
              <a:buNone/>
            </a:pPr>
            <a:r>
              <a:rPr lang="en"/>
              <a:t>The Type-C connector pins D+ and D- support legacy USB2.0 peripherals. These pins are not configurable, and are used to manage the USB2.0 data bandwidths. These pins can be used to set the USB Enumeration in the hosting platform for serial communication, or for the DFU feature.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2"/>
          <p:cNvSpPr txBox="1"/>
          <p:nvPr>
            <p:ph type="title"/>
          </p:nvPr>
        </p:nvSpPr>
        <p:spPr>
          <a:xfrm>
            <a:off x="122050" y="138575"/>
            <a:ext cx="8955300" cy="61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700"/>
              <a:t>USB-C to HDMI -UART (Universal asynchronous receiver-transmitter)</a:t>
            </a:r>
            <a:endParaRPr sz="2700"/>
          </a:p>
        </p:txBody>
      </p:sp>
      <p:sp>
        <p:nvSpPr>
          <p:cNvPr id="515" name="Google Shape;515;p82"/>
          <p:cNvSpPr txBox="1"/>
          <p:nvPr>
            <p:ph idx="1" type="body"/>
          </p:nvPr>
        </p:nvSpPr>
        <p:spPr>
          <a:xfrm>
            <a:off x="149500" y="666700"/>
            <a:ext cx="8900400" cy="4351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UART is a hardware communication protocol that uses asynchronous serial communication with configurable speed. </a:t>
            </a:r>
            <a:r>
              <a:rPr lang="en">
                <a:solidFill>
                  <a:srgbClr val="DF308E"/>
                </a:solidFill>
              </a:rPr>
              <a:t>Asynchronous means there is no clock signal to synchronize the output bits from the transmitting device going to the receiving end.</a:t>
            </a:r>
            <a:endParaRPr>
              <a:solidFill>
                <a:srgbClr val="DF308E"/>
              </a:solidFill>
            </a:endParaRPr>
          </a:p>
          <a:p>
            <a:pPr indent="0" lvl="0" marL="0" rtl="0" algn="l">
              <a:spcBef>
                <a:spcPts val="1200"/>
              </a:spcBef>
              <a:spcAft>
                <a:spcPts val="0"/>
              </a:spcAft>
              <a:buNone/>
            </a:pPr>
            <a:r>
              <a:rPr lang="en"/>
              <a:t>The universal asynchronous receiver-transmitter (UART) takes bytes of data and transmits the individual bits in a sequential fashion. At the destination, a second UART re-assembles the bits into complete bytes.</a:t>
            </a:r>
            <a:endParaRPr/>
          </a:p>
          <a:p>
            <a:pPr indent="0" lvl="0" marL="0" rtl="0" algn="l">
              <a:spcBef>
                <a:spcPts val="1200"/>
              </a:spcBef>
              <a:spcAft>
                <a:spcPts val="0"/>
              </a:spcAft>
              <a:buNone/>
            </a:pPr>
            <a:r>
              <a:rPr lang="en"/>
              <a:t>Communication may be 3 modes:</a:t>
            </a:r>
            <a:endParaRPr/>
          </a:p>
          <a:p>
            <a:pPr indent="-334327" lvl="0" marL="457200" rtl="0" algn="l">
              <a:spcBef>
                <a:spcPts val="1200"/>
              </a:spcBef>
              <a:spcAft>
                <a:spcPts val="0"/>
              </a:spcAft>
              <a:buSzPct val="100000"/>
              <a:buChar char="●"/>
            </a:pPr>
            <a:r>
              <a:rPr lang="en"/>
              <a:t>simplex (in one direction only, with no provision for the receiving device to send information back to the transmitting device)</a:t>
            </a:r>
            <a:endParaRPr/>
          </a:p>
          <a:p>
            <a:pPr indent="-334327" lvl="0" marL="457200" rtl="0" algn="l">
              <a:spcBef>
                <a:spcPts val="0"/>
              </a:spcBef>
              <a:spcAft>
                <a:spcPts val="0"/>
              </a:spcAft>
              <a:buSzPct val="100000"/>
              <a:buChar char="●"/>
            </a:pPr>
            <a:r>
              <a:rPr lang="en"/>
              <a:t>full duplex (both devices send and receive at the same time)</a:t>
            </a:r>
            <a:endParaRPr/>
          </a:p>
          <a:p>
            <a:pPr indent="-334327" lvl="0" marL="457200" rtl="0" algn="l">
              <a:spcBef>
                <a:spcPts val="0"/>
              </a:spcBef>
              <a:spcAft>
                <a:spcPts val="0"/>
              </a:spcAft>
              <a:buSzPct val="100000"/>
              <a:buChar char="●"/>
            </a:pPr>
            <a:r>
              <a:rPr lang="en"/>
              <a:t>half duplex (devices take turns transmitting and receiving)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3"/>
          <p:cNvSpPr txBox="1"/>
          <p:nvPr>
            <p:ph type="title"/>
          </p:nvPr>
        </p:nvSpPr>
        <p:spPr>
          <a:xfrm>
            <a:off x="357625" y="4414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USB-C to HDMI - Terms</a:t>
            </a:r>
            <a:endParaRPr/>
          </a:p>
        </p:txBody>
      </p:sp>
      <p:sp>
        <p:nvSpPr>
          <p:cNvPr id="521" name="Google Shape;521;p83"/>
          <p:cNvSpPr txBox="1"/>
          <p:nvPr>
            <p:ph idx="1" type="body"/>
          </p:nvPr>
        </p:nvSpPr>
        <p:spPr>
          <a:xfrm>
            <a:off x="92075" y="1174900"/>
            <a:ext cx="8786100" cy="3888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n" sz="1965"/>
              <a:t>A </a:t>
            </a:r>
            <a:r>
              <a:rPr lang="en" sz="1965">
                <a:solidFill>
                  <a:srgbClr val="DF308E"/>
                </a:solidFill>
              </a:rPr>
              <a:t>buck-boost converter </a:t>
            </a:r>
            <a:r>
              <a:rPr lang="en" sz="1965"/>
              <a:t>produces a DC output voltage that can be either bigger or smaller in magnitude than its DC input voltage. As its name suggests, it combines the functions of a buck converter (used for DC voltage step-down) and a boost converter (used for DC voltage step-up).</a:t>
            </a:r>
            <a:endParaRPr sz="1965"/>
          </a:p>
          <a:p>
            <a:pPr indent="0" lvl="0" marL="0" rtl="0" algn="l">
              <a:lnSpc>
                <a:spcPct val="105000"/>
              </a:lnSpc>
              <a:spcBef>
                <a:spcPts val="1200"/>
              </a:spcBef>
              <a:spcAft>
                <a:spcPts val="0"/>
              </a:spcAft>
              <a:buSzPts val="1018"/>
              <a:buNone/>
            </a:pPr>
            <a:r>
              <a:rPr lang="en" sz="1965">
                <a:solidFill>
                  <a:srgbClr val="DF308E"/>
                </a:solidFill>
              </a:rPr>
              <a:t>Hot-plugging </a:t>
            </a:r>
            <a:r>
              <a:rPr lang="en" sz="1965"/>
              <a:t>a device means the device is added or removed without shutting down the operating system or powering off the system. When you hot-plug a USB device, the device is immediately seen in the system's device hierarchy, as displayed in the prtconf command output.</a:t>
            </a:r>
            <a:endParaRPr sz="1965"/>
          </a:p>
          <a:p>
            <a:pPr indent="0" lvl="0" marL="0" rtl="0" algn="l">
              <a:lnSpc>
                <a:spcPct val="105000"/>
              </a:lnSpc>
              <a:spcBef>
                <a:spcPts val="1200"/>
              </a:spcBef>
              <a:spcAft>
                <a:spcPts val="0"/>
              </a:spcAft>
              <a:buSzPts val="1018"/>
              <a:buNone/>
            </a:pPr>
            <a:r>
              <a:t/>
            </a:r>
            <a:endParaRPr sz="1965"/>
          </a:p>
          <a:p>
            <a:pPr indent="0" lvl="0" marL="0" rtl="0" algn="l">
              <a:lnSpc>
                <a:spcPct val="105000"/>
              </a:lnSpc>
              <a:spcBef>
                <a:spcPts val="1200"/>
              </a:spcBef>
              <a:spcAft>
                <a:spcPts val="0"/>
              </a:spcAft>
              <a:buSzPts val="1018"/>
              <a:buNone/>
            </a:pPr>
            <a:r>
              <a:t/>
            </a:r>
            <a:endParaRPr sz="1965"/>
          </a:p>
          <a:p>
            <a:pPr indent="0" lvl="0" marL="0" rtl="0" algn="l">
              <a:lnSpc>
                <a:spcPct val="105000"/>
              </a:lnSpc>
              <a:spcBef>
                <a:spcPts val="1200"/>
              </a:spcBef>
              <a:spcAft>
                <a:spcPts val="1200"/>
              </a:spcAft>
              <a:buSzPts val="1018"/>
              <a:buNone/>
            </a:pPr>
            <a:r>
              <a:t/>
            </a:r>
            <a:endParaRPr sz="1965"/>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4"/>
          <p:cNvSpPr txBox="1"/>
          <p:nvPr>
            <p:ph type="title"/>
          </p:nvPr>
        </p:nvSpPr>
        <p:spPr>
          <a:xfrm>
            <a:off x="311700" y="48732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USB-C to HDMI - Terms</a:t>
            </a:r>
            <a:endParaRPr/>
          </a:p>
        </p:txBody>
      </p:sp>
      <p:sp>
        <p:nvSpPr>
          <p:cNvPr id="527" name="Google Shape;527;p84"/>
          <p:cNvSpPr txBox="1"/>
          <p:nvPr>
            <p:ph idx="1" type="body"/>
          </p:nvPr>
        </p:nvSpPr>
        <p:spPr>
          <a:xfrm>
            <a:off x="357625" y="1174900"/>
            <a:ext cx="8520600" cy="3888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n" sz="1965"/>
              <a:t>SPI stands for </a:t>
            </a:r>
            <a:r>
              <a:rPr lang="en" sz="1965">
                <a:solidFill>
                  <a:srgbClr val="DF308E"/>
                </a:solidFill>
              </a:rPr>
              <a:t>Serial Peripheral Interface. </a:t>
            </a:r>
            <a:r>
              <a:rPr lang="en" sz="1965"/>
              <a:t>It’s a simple serial protocol that can talk to a variety of devices, including serial flash devices.</a:t>
            </a:r>
            <a:endParaRPr sz="1965"/>
          </a:p>
          <a:p>
            <a:pPr indent="0" lvl="0" marL="0" rtl="0" algn="l">
              <a:lnSpc>
                <a:spcPct val="105000"/>
              </a:lnSpc>
              <a:spcBef>
                <a:spcPts val="1200"/>
              </a:spcBef>
              <a:spcAft>
                <a:spcPts val="0"/>
              </a:spcAft>
              <a:buSzPts val="1018"/>
              <a:buNone/>
            </a:pPr>
            <a:r>
              <a:rPr lang="en" sz="1965"/>
              <a:t>Flash memory is a type of non-volatile storage that is electrically eraseable and rewriteable.</a:t>
            </a:r>
            <a:endParaRPr sz="1965"/>
          </a:p>
          <a:p>
            <a:pPr indent="0" lvl="0" marL="0" rtl="0" algn="l">
              <a:lnSpc>
                <a:spcPct val="105000"/>
              </a:lnSpc>
              <a:spcBef>
                <a:spcPts val="1200"/>
              </a:spcBef>
              <a:spcAft>
                <a:spcPts val="1200"/>
              </a:spcAft>
              <a:buSzPts val="1018"/>
              <a:buNone/>
            </a:pPr>
            <a:r>
              <a:rPr lang="en" sz="1965"/>
              <a:t>SPI flash modules are handy because they’re low cost and have a small footprint. SPI interfaces can be moderately fast by cheap embedded controller standards (133MHz). Some support 2-bit and 4-bit data buses as well, increasing transfer rates further over a pure serial interface.</a:t>
            </a:r>
            <a:endParaRPr sz="1965"/>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677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NIC – a “Network Interface Card”</a:t>
            </a:r>
            <a:endParaRPr/>
          </a:p>
        </p:txBody>
      </p:sp>
      <p:pic>
        <p:nvPicPr>
          <p:cNvPr id="117" name="Google Shape;117;p22"/>
          <p:cNvPicPr preferRelativeResize="0"/>
          <p:nvPr/>
        </p:nvPicPr>
        <p:blipFill>
          <a:blip r:embed="rId3">
            <a:alphaModFix/>
          </a:blip>
          <a:stretch>
            <a:fillRect/>
          </a:stretch>
        </p:blipFill>
        <p:spPr>
          <a:xfrm>
            <a:off x="60975" y="761749"/>
            <a:ext cx="6529251" cy="3963600"/>
          </a:xfrm>
          <a:prstGeom prst="rect">
            <a:avLst/>
          </a:prstGeom>
          <a:noFill/>
          <a:ln>
            <a:noFill/>
          </a:ln>
        </p:spPr>
      </p:pic>
      <p:pic>
        <p:nvPicPr>
          <p:cNvPr id="118" name="Google Shape;118;p22"/>
          <p:cNvPicPr preferRelativeResize="0"/>
          <p:nvPr/>
        </p:nvPicPr>
        <p:blipFill>
          <a:blip r:embed="rId4">
            <a:alphaModFix/>
          </a:blip>
          <a:stretch>
            <a:fillRect/>
          </a:stretch>
        </p:blipFill>
        <p:spPr>
          <a:xfrm>
            <a:off x="5185125" y="2860375"/>
            <a:ext cx="4077000" cy="2283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USB-C to HDMI - Local power management stage and LEDs</a:t>
            </a:r>
            <a:endParaRPr/>
          </a:p>
        </p:txBody>
      </p:sp>
      <p:sp>
        <p:nvSpPr>
          <p:cNvPr id="533" name="Google Shape;533;p85"/>
          <p:cNvSpPr txBox="1"/>
          <p:nvPr>
            <p:ph idx="1" type="body"/>
          </p:nvPr>
        </p:nvSpPr>
        <p:spPr>
          <a:xfrm>
            <a:off x="311700" y="1011125"/>
            <a:ext cx="8520600" cy="39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the adapter shall have the sink role and start up under Dead Battery Mode, the local power management stage supplies the board through an LDK220 voltage regulator from the VBUS or VCONN voltage supply lines on the host USB receptacle.</a:t>
            </a:r>
            <a:endParaRPr/>
          </a:p>
          <a:p>
            <a:pPr indent="0" lvl="0" marL="0" rtl="0" algn="l">
              <a:spcBef>
                <a:spcPts val="1200"/>
              </a:spcBef>
              <a:spcAft>
                <a:spcPts val="0"/>
              </a:spcAft>
              <a:buNone/>
            </a:pPr>
            <a:r>
              <a:rPr lang="en"/>
              <a:t>The LDK220 low quiescent current and low noise LDO supplies a maximum 200 mA output from a 2.5 V to 13.2 V input range, with a typical drop-out voltage of 100 mV.</a:t>
            </a:r>
            <a:endParaRPr/>
          </a:p>
          <a:p>
            <a:pPr indent="0" lvl="0" marL="0" rtl="0" algn="l">
              <a:spcBef>
                <a:spcPts val="1200"/>
              </a:spcBef>
              <a:spcAft>
                <a:spcPts val="1200"/>
              </a:spcAft>
              <a:buNone/>
            </a:pPr>
            <a:r>
              <a:rPr lang="en"/>
              <a:t>LDO, which stands for </a:t>
            </a:r>
            <a:r>
              <a:rPr lang="en">
                <a:solidFill>
                  <a:srgbClr val="DF308E"/>
                </a:solidFill>
              </a:rPr>
              <a:t>Low Dropout,</a:t>
            </a:r>
            <a:r>
              <a:rPr lang="en"/>
              <a:t> can operate at a low potential difference between input and output. It is sometimes referred to as a low-loss or saturation type linear regulator.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USB-C to HDMI - LEDs</a:t>
            </a:r>
            <a:endParaRPr/>
          </a:p>
        </p:txBody>
      </p:sp>
      <p:sp>
        <p:nvSpPr>
          <p:cNvPr id="539" name="Google Shape;539;p86"/>
          <p:cNvSpPr txBox="1"/>
          <p:nvPr>
            <p:ph idx="1" type="body"/>
          </p:nvPr>
        </p:nvSpPr>
        <p:spPr>
          <a:xfrm>
            <a:off x="311700" y="1298150"/>
            <a:ext cx="8520600" cy="34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STEVAL-USBC2DP platform includes the following status LEDs:</a:t>
            </a:r>
            <a:endParaRPr/>
          </a:p>
          <a:p>
            <a:pPr indent="0" lvl="0" marL="0" rtl="0" algn="l">
              <a:spcBef>
                <a:spcPts val="1200"/>
              </a:spcBef>
              <a:spcAft>
                <a:spcPts val="0"/>
              </a:spcAft>
              <a:buNone/>
            </a:pPr>
            <a:r>
              <a:rPr lang="en"/>
              <a:t>1. Green LED D12 to signal that the platform is powered.</a:t>
            </a:r>
            <a:endParaRPr/>
          </a:p>
          <a:p>
            <a:pPr indent="0" lvl="0" marL="0" rtl="0" algn="l">
              <a:spcBef>
                <a:spcPts val="1200"/>
              </a:spcBef>
              <a:spcAft>
                <a:spcPts val="1200"/>
              </a:spcAft>
              <a:buNone/>
            </a:pPr>
            <a:r>
              <a:rPr lang="en"/>
              <a:t>2. Blue LED D13 (connected to the STM32F072 PA7 pin) to signal the status of the Alternative Mode operation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7"/>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Wireless Networks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Wireless Network - Types</a:t>
            </a:r>
            <a:endParaRPr/>
          </a:p>
        </p:txBody>
      </p:sp>
      <p:sp>
        <p:nvSpPr>
          <p:cNvPr id="550" name="Google Shape;550;p88"/>
          <p:cNvSpPr txBox="1"/>
          <p:nvPr>
            <p:ph idx="1" type="body"/>
          </p:nvPr>
        </p:nvSpPr>
        <p:spPr>
          <a:xfrm>
            <a:off x="311700" y="1468825"/>
            <a:ext cx="3273600" cy="3586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Bluetooth</a:t>
            </a:r>
            <a:endParaRPr sz="2000"/>
          </a:p>
          <a:p>
            <a:pPr indent="-355600" lvl="0" marL="457200" rtl="0" algn="l">
              <a:spcBef>
                <a:spcPts val="0"/>
              </a:spcBef>
              <a:spcAft>
                <a:spcPts val="0"/>
              </a:spcAft>
              <a:buSzPts val="2000"/>
              <a:buAutoNum type="arabicPeriod"/>
            </a:pPr>
            <a:r>
              <a:rPr lang="en" sz="2000"/>
              <a:t>Wireless fidelity (wi-fi) – a means of linking computers into a wireless local area network (WLAN) </a:t>
            </a:r>
            <a:endParaRPr sz="2000"/>
          </a:p>
          <a:p>
            <a:pPr indent="-355600" lvl="0" marL="457200" rtl="0" algn="l">
              <a:spcBef>
                <a:spcPts val="0"/>
              </a:spcBef>
              <a:spcAft>
                <a:spcPts val="0"/>
              </a:spcAft>
              <a:buSzPts val="2000"/>
              <a:buAutoNum type="arabicPeriod"/>
            </a:pPr>
            <a:r>
              <a:rPr lang="en" sz="2000"/>
              <a:t>Wi-Max</a:t>
            </a:r>
            <a:endParaRPr sz="2000"/>
          </a:p>
          <a:p>
            <a:pPr indent="0" lvl="0" marL="0" rtl="0" algn="l">
              <a:spcBef>
                <a:spcPts val="1200"/>
              </a:spcBef>
              <a:spcAft>
                <a:spcPts val="1200"/>
              </a:spcAft>
              <a:buNone/>
            </a:pPr>
            <a:r>
              <a:t/>
            </a:r>
            <a:endParaRPr sz="2000"/>
          </a:p>
        </p:txBody>
      </p:sp>
      <p:pic>
        <p:nvPicPr>
          <p:cNvPr id="551" name="Google Shape;551;p88"/>
          <p:cNvPicPr preferRelativeResize="0"/>
          <p:nvPr/>
        </p:nvPicPr>
        <p:blipFill>
          <a:blip r:embed="rId3">
            <a:alphaModFix/>
          </a:blip>
          <a:stretch>
            <a:fillRect/>
          </a:stretch>
        </p:blipFill>
        <p:spPr>
          <a:xfrm>
            <a:off x="3919200" y="996800"/>
            <a:ext cx="5116925" cy="3837675"/>
          </a:xfrm>
          <a:prstGeom prst="rect">
            <a:avLst/>
          </a:prstGeom>
          <a:noFill/>
          <a:ln>
            <a:noFill/>
          </a:ln>
        </p:spPr>
      </p:pic>
      <p:sp>
        <p:nvSpPr>
          <p:cNvPr id="552" name="Google Shape;552;p88"/>
          <p:cNvSpPr txBox="1"/>
          <p:nvPr/>
        </p:nvSpPr>
        <p:spPr>
          <a:xfrm>
            <a:off x="4222800" y="4789500"/>
            <a:ext cx="492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https://image2.slideserve.com/5148429/wpan-and-wireless-networks-l.jpg</a:t>
            </a:r>
            <a:endParaRPr sz="1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89"/>
          <p:cNvPicPr preferRelativeResize="0"/>
          <p:nvPr/>
        </p:nvPicPr>
        <p:blipFill>
          <a:blip r:embed="rId3">
            <a:alphaModFix/>
          </a:blip>
          <a:stretch>
            <a:fillRect/>
          </a:stretch>
        </p:blipFill>
        <p:spPr>
          <a:xfrm>
            <a:off x="4063925" y="879251"/>
            <a:ext cx="5080075" cy="3627175"/>
          </a:xfrm>
          <a:prstGeom prst="rect">
            <a:avLst/>
          </a:prstGeom>
          <a:noFill/>
          <a:ln>
            <a:noFill/>
          </a:ln>
        </p:spPr>
      </p:pic>
      <p:sp>
        <p:nvSpPr>
          <p:cNvPr id="558" name="Google Shape;558;p8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WPAN</a:t>
            </a:r>
            <a:endParaRPr>
              <a:solidFill>
                <a:srgbClr val="DF308E"/>
              </a:solidFill>
            </a:endParaRPr>
          </a:p>
        </p:txBody>
      </p:sp>
      <p:sp>
        <p:nvSpPr>
          <p:cNvPr id="559" name="Google Shape;559;p89"/>
          <p:cNvSpPr txBox="1"/>
          <p:nvPr>
            <p:ph idx="1" type="body"/>
          </p:nvPr>
        </p:nvSpPr>
        <p:spPr>
          <a:xfrm>
            <a:off x="105050" y="1354000"/>
            <a:ext cx="4467000" cy="3789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2000"/>
              <a:t>Wireless PAN or WPAN – </a:t>
            </a:r>
            <a:r>
              <a:rPr lang="en" sz="2000">
                <a:solidFill>
                  <a:srgbClr val="0000FF"/>
                </a:solidFill>
              </a:rPr>
              <a:t>Wireless Personal Area Network</a:t>
            </a:r>
            <a:r>
              <a:rPr lang="en" sz="2000"/>
              <a:t> </a:t>
            </a:r>
            <a:endParaRPr sz="2000"/>
          </a:p>
          <a:p>
            <a:pPr indent="0" lvl="0" marL="0" rtl="0" algn="l">
              <a:lnSpc>
                <a:spcPct val="95000"/>
              </a:lnSpc>
              <a:spcBef>
                <a:spcPts val="1200"/>
              </a:spcBef>
              <a:spcAft>
                <a:spcPts val="0"/>
              </a:spcAft>
              <a:buNone/>
            </a:pPr>
            <a:r>
              <a:rPr lang="en" sz="2000" u="sng"/>
              <a:t>WPAN vs. WLAN</a:t>
            </a:r>
            <a:endParaRPr sz="2000" u="sng"/>
          </a:p>
          <a:p>
            <a:pPr indent="-355600" lvl="0" marL="457200" rtl="0" algn="l">
              <a:lnSpc>
                <a:spcPct val="95000"/>
              </a:lnSpc>
              <a:spcBef>
                <a:spcPts val="1200"/>
              </a:spcBef>
              <a:spcAft>
                <a:spcPts val="0"/>
              </a:spcAft>
              <a:buSzPts val="2000"/>
              <a:buChar char="●"/>
            </a:pPr>
            <a:r>
              <a:rPr lang="en" sz="2000"/>
              <a:t>smaller coverage area (~10 m) </a:t>
            </a:r>
            <a:endParaRPr sz="2000"/>
          </a:p>
          <a:p>
            <a:pPr indent="-355600" lvl="0" marL="457200" rtl="0" algn="l">
              <a:lnSpc>
                <a:spcPct val="95000"/>
              </a:lnSpc>
              <a:spcBef>
                <a:spcPts val="0"/>
              </a:spcBef>
              <a:spcAft>
                <a:spcPts val="0"/>
              </a:spcAft>
              <a:buSzPts val="2000"/>
              <a:buChar char="●"/>
            </a:pPr>
            <a:r>
              <a:rPr lang="en" sz="2000"/>
              <a:t>lower data rate (~1 Mbps) </a:t>
            </a:r>
            <a:endParaRPr sz="2000"/>
          </a:p>
          <a:p>
            <a:pPr indent="-355600" lvl="0" marL="457200" rtl="0" algn="l">
              <a:lnSpc>
                <a:spcPct val="95000"/>
              </a:lnSpc>
              <a:spcBef>
                <a:spcPts val="0"/>
              </a:spcBef>
              <a:spcAft>
                <a:spcPts val="0"/>
              </a:spcAft>
              <a:buSzPts val="2000"/>
              <a:buChar char="●"/>
            </a:pPr>
            <a:r>
              <a:rPr lang="en" sz="2000"/>
              <a:t>ad hoc only topology </a:t>
            </a:r>
            <a:endParaRPr sz="2000"/>
          </a:p>
          <a:p>
            <a:pPr indent="-355600" lvl="0" marL="457200" rtl="0" algn="l">
              <a:lnSpc>
                <a:spcPct val="95000"/>
              </a:lnSpc>
              <a:spcBef>
                <a:spcPts val="0"/>
              </a:spcBef>
              <a:spcAft>
                <a:spcPts val="0"/>
              </a:spcAft>
              <a:buSzPts val="2000"/>
              <a:buChar char="●"/>
            </a:pPr>
            <a:r>
              <a:rPr lang="en" sz="2000"/>
              <a:t>lower power consumption (~1 mW) </a:t>
            </a:r>
            <a:endParaRPr sz="2000"/>
          </a:p>
        </p:txBody>
      </p:sp>
      <p:sp>
        <p:nvSpPr>
          <p:cNvPr id="560" name="Google Shape;560;p89">
            <a:hlinkClick r:id="rId4"/>
          </p:cNvPr>
          <p:cNvSpPr txBox="1"/>
          <p:nvPr/>
        </p:nvSpPr>
        <p:spPr>
          <a:xfrm>
            <a:off x="4572050" y="4698225"/>
            <a:ext cx="462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https://ccm.net/contents/834-wpan-wireless-personal-area-network</a:t>
            </a:r>
            <a:endParaRPr sz="7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WPAN - Types</a:t>
            </a:r>
            <a:endParaRPr>
              <a:solidFill>
                <a:srgbClr val="DF308E"/>
              </a:solidFill>
            </a:endParaRPr>
          </a:p>
        </p:txBody>
      </p:sp>
      <p:sp>
        <p:nvSpPr>
          <p:cNvPr id="566" name="Google Shape;566;p90"/>
          <p:cNvSpPr txBox="1"/>
          <p:nvPr>
            <p:ph idx="1" type="body"/>
          </p:nvPr>
        </p:nvSpPr>
        <p:spPr>
          <a:xfrm>
            <a:off x="824175" y="1354000"/>
            <a:ext cx="7125300" cy="3503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n" sz="2100"/>
              <a:t>Bluetooth</a:t>
            </a:r>
            <a:endParaRPr sz="2100"/>
          </a:p>
          <a:p>
            <a:pPr indent="-361950" lvl="0" marL="457200" rtl="0" algn="l">
              <a:spcBef>
                <a:spcPts val="0"/>
              </a:spcBef>
              <a:spcAft>
                <a:spcPts val="0"/>
              </a:spcAft>
              <a:buSzPts val="2100"/>
              <a:buAutoNum type="arabicPeriod"/>
            </a:pPr>
            <a:r>
              <a:rPr lang="en" sz="2100"/>
              <a:t>HomeRF (Home Radio Frequency</a:t>
            </a:r>
            <a:endParaRPr sz="2100"/>
          </a:p>
          <a:p>
            <a:pPr indent="-361950" lvl="0" marL="457200" rtl="0" algn="l">
              <a:spcBef>
                <a:spcPts val="0"/>
              </a:spcBef>
              <a:spcAft>
                <a:spcPts val="0"/>
              </a:spcAft>
              <a:buSzPts val="2100"/>
              <a:buAutoNum type="arabicPeriod"/>
            </a:pPr>
            <a:r>
              <a:rPr lang="en" sz="2100"/>
              <a:t>ZigBee (also known as IEEE 802.15.4)</a:t>
            </a:r>
            <a:endParaRPr sz="2100"/>
          </a:p>
          <a:p>
            <a:pPr indent="-361950" lvl="0" marL="457200" rtl="0" algn="l">
              <a:spcBef>
                <a:spcPts val="0"/>
              </a:spcBef>
              <a:spcAft>
                <a:spcPts val="0"/>
              </a:spcAft>
              <a:buSzPts val="2100"/>
              <a:buAutoNum type="arabicPeriod"/>
            </a:pPr>
            <a:r>
              <a:rPr lang="en" sz="2100"/>
              <a:t>Infrared</a:t>
            </a:r>
            <a:endParaRPr sz="2100"/>
          </a:p>
          <a:p>
            <a:pPr indent="-361950" lvl="0" marL="457200" rtl="0" algn="l">
              <a:spcBef>
                <a:spcPts val="0"/>
              </a:spcBef>
              <a:spcAft>
                <a:spcPts val="0"/>
              </a:spcAft>
              <a:buSzPts val="2100"/>
              <a:buAutoNum type="arabicPeriod"/>
            </a:pPr>
            <a:r>
              <a:rPr lang="en" sz="2100"/>
              <a:t>Wireless USB</a:t>
            </a:r>
            <a:endParaRPr sz="21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WPAN</a:t>
            </a:r>
            <a:endParaRPr>
              <a:solidFill>
                <a:srgbClr val="DF308E"/>
              </a:solidFill>
            </a:endParaRPr>
          </a:p>
        </p:txBody>
      </p:sp>
      <p:sp>
        <p:nvSpPr>
          <p:cNvPr id="572" name="Google Shape;572;p91"/>
          <p:cNvSpPr txBox="1"/>
          <p:nvPr>
            <p:ph idx="1" type="body"/>
          </p:nvPr>
        </p:nvSpPr>
        <p:spPr>
          <a:xfrm>
            <a:off x="105050" y="1354000"/>
            <a:ext cx="8832300" cy="3503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sz="2100">
                <a:solidFill>
                  <a:srgbClr val="0000FF"/>
                </a:solidFill>
              </a:rPr>
              <a:t>Bluetooth:</a:t>
            </a:r>
            <a:r>
              <a:rPr lang="en" sz="2100"/>
              <a:t>the main WPAN technology is Bluetooth, launched by Ericsson in 1994, which offers a maximum throughput of </a:t>
            </a:r>
            <a:r>
              <a:rPr lang="en" sz="2100" u="sng"/>
              <a:t>1 Mbps over a maximum range of about thirty metres.</a:t>
            </a:r>
            <a:r>
              <a:rPr lang="en" sz="2100"/>
              <a:t> Bluetooth, also known as </a:t>
            </a:r>
            <a:r>
              <a:rPr b="1" i="1" lang="en" sz="2100"/>
              <a:t>IEEE 802.15.1</a:t>
            </a:r>
            <a:r>
              <a:rPr lang="en" sz="2100"/>
              <a:t>, has the advantage of being very energy-efficient, which makes it particularly well-suited to use in small devices.</a:t>
            </a:r>
            <a:endParaRPr sz="2100"/>
          </a:p>
          <a:p>
            <a:pPr indent="0" lvl="0" marL="0" rtl="0" algn="l">
              <a:spcBef>
                <a:spcPts val="1200"/>
              </a:spcBef>
              <a:spcAft>
                <a:spcPts val="1200"/>
              </a:spcAft>
              <a:buNone/>
            </a:pPr>
            <a:r>
              <a:rPr lang="en" sz="2100">
                <a:solidFill>
                  <a:srgbClr val="DF308E"/>
                </a:solidFill>
              </a:rPr>
              <a:t>HomeRF (for Home Radio Frequency),</a:t>
            </a:r>
            <a:r>
              <a:rPr lang="en" sz="2100"/>
              <a:t> launched in 1998 by HomeRF Working Group, has a maximum throughput of </a:t>
            </a:r>
            <a:r>
              <a:rPr lang="en" sz="2100" u="sng"/>
              <a:t>10 Mbps with a range of about 50 to 100 metres without an amplifier.</a:t>
            </a:r>
            <a:r>
              <a:rPr lang="en" sz="2100"/>
              <a:t> The HomeRF standard, despite Intel's support, was abandoned in January 2003, largely because processor manufacturers had started to support on-board Wi-Fi (via Centrino technology, which included a microprocessor and a Wi-Fi adapter on a single component).</a:t>
            </a:r>
            <a:endParaRPr sz="21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WPAN</a:t>
            </a:r>
            <a:endParaRPr>
              <a:solidFill>
                <a:srgbClr val="DF308E"/>
              </a:solidFill>
            </a:endParaRPr>
          </a:p>
        </p:txBody>
      </p:sp>
      <p:sp>
        <p:nvSpPr>
          <p:cNvPr id="578" name="Google Shape;578;p92"/>
          <p:cNvSpPr txBox="1"/>
          <p:nvPr>
            <p:ph idx="1" type="body"/>
          </p:nvPr>
        </p:nvSpPr>
        <p:spPr>
          <a:xfrm>
            <a:off x="105050" y="1354000"/>
            <a:ext cx="8832300" cy="350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100">
                <a:solidFill>
                  <a:srgbClr val="DF308E"/>
                </a:solidFill>
              </a:rPr>
              <a:t>ZigBee (also known as IEEE 802.15.4)</a:t>
            </a:r>
            <a:r>
              <a:rPr lang="en" sz="2100"/>
              <a:t>: it can be used to connect devices wirelessly at a very low cost and with little energy consumption, which makes it particularly well-suited for being directly integrated into small electronic appliances (like home appliances, stereos, and toys). </a:t>
            </a:r>
            <a:endParaRPr sz="2100"/>
          </a:p>
          <a:p>
            <a:pPr indent="0" lvl="0" marL="0" rtl="0" algn="l">
              <a:spcBef>
                <a:spcPts val="1200"/>
              </a:spcBef>
              <a:spcAft>
                <a:spcPts val="1200"/>
              </a:spcAft>
              <a:buNone/>
            </a:pPr>
            <a:r>
              <a:rPr lang="en" sz="2100" u="sng"/>
              <a:t>It operates on the frequency band of 2.4 GHz and on 16 channels, can reach transfer speeds of up to 250 Kbps with a maximum range of about 100 metres.</a:t>
            </a:r>
            <a:endParaRPr sz="21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WPAN</a:t>
            </a:r>
            <a:endParaRPr>
              <a:solidFill>
                <a:srgbClr val="DF308E"/>
              </a:solidFill>
            </a:endParaRPr>
          </a:p>
        </p:txBody>
      </p:sp>
      <p:sp>
        <p:nvSpPr>
          <p:cNvPr id="584" name="Google Shape;584;p93"/>
          <p:cNvSpPr txBox="1"/>
          <p:nvPr>
            <p:ph idx="1" type="body"/>
          </p:nvPr>
        </p:nvSpPr>
        <p:spPr>
          <a:xfrm>
            <a:off x="105050" y="1354000"/>
            <a:ext cx="8832300" cy="3503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100"/>
              <a:t>Ultra-low power, low-data rate, industrial monitoring and control applications requiring small amounts of data, turned off most of the time (&lt;1% duty cycle),</a:t>
            </a:r>
            <a:endParaRPr sz="2100"/>
          </a:p>
          <a:p>
            <a:pPr indent="0" lvl="0" marL="0" rtl="0" algn="l">
              <a:spcBef>
                <a:spcPts val="1200"/>
              </a:spcBef>
              <a:spcAft>
                <a:spcPts val="0"/>
              </a:spcAft>
              <a:buNone/>
            </a:pPr>
            <a:r>
              <a:rPr lang="en" sz="2100"/>
              <a:t>e.g., wireless light switches, meter reading, patient monitoring</a:t>
            </a:r>
            <a:endParaRPr sz="2100"/>
          </a:p>
          <a:p>
            <a:pPr indent="-331946" lvl="0" marL="457200" rtl="0" algn="l">
              <a:spcBef>
                <a:spcPts val="1200"/>
              </a:spcBef>
              <a:spcAft>
                <a:spcPts val="0"/>
              </a:spcAft>
              <a:buSzPct val="100000"/>
              <a:buChar char="●"/>
            </a:pPr>
            <a:r>
              <a:rPr lang="en" sz="2100"/>
              <a:t>IEEE 802.15.4</a:t>
            </a:r>
            <a:endParaRPr sz="2100"/>
          </a:p>
          <a:p>
            <a:pPr indent="-331946" lvl="0" marL="457200" rtl="0" algn="l">
              <a:spcBef>
                <a:spcPts val="0"/>
              </a:spcBef>
              <a:spcAft>
                <a:spcPts val="0"/>
              </a:spcAft>
              <a:buSzPct val="100000"/>
              <a:buChar char="●"/>
            </a:pPr>
            <a:r>
              <a:rPr lang="en" sz="2100"/>
              <a:t>Less Complex. 32kB protocol stack vs 250kB for Bluetooth</a:t>
            </a:r>
            <a:endParaRPr sz="2100"/>
          </a:p>
          <a:p>
            <a:pPr indent="-331946" lvl="0" marL="457200" rtl="0" algn="l">
              <a:spcBef>
                <a:spcPts val="0"/>
              </a:spcBef>
              <a:spcAft>
                <a:spcPts val="0"/>
              </a:spcAft>
              <a:buSzPct val="100000"/>
              <a:buChar char="●"/>
            </a:pPr>
            <a:r>
              <a:rPr lang="en" sz="2100"/>
              <a:t>Range: 1 to 100 m, up to 65000 nodes.</a:t>
            </a:r>
            <a:endParaRPr sz="2100"/>
          </a:p>
          <a:p>
            <a:pPr indent="-331946" lvl="0" marL="457200" rtl="0" algn="l">
              <a:spcBef>
                <a:spcPts val="0"/>
              </a:spcBef>
              <a:spcAft>
                <a:spcPts val="0"/>
              </a:spcAft>
              <a:buSzPct val="100000"/>
              <a:buChar char="●"/>
            </a:pPr>
            <a:r>
              <a:rPr lang="en" sz="2100"/>
              <a:t>Tri-Band -</a:t>
            </a:r>
            <a:endParaRPr sz="2100"/>
          </a:p>
          <a:p>
            <a:pPr indent="-331946" lvl="1" marL="914400" rtl="0" algn="l">
              <a:spcBef>
                <a:spcPts val="0"/>
              </a:spcBef>
              <a:spcAft>
                <a:spcPts val="0"/>
              </a:spcAft>
              <a:buSzPct val="100000"/>
              <a:buChar char="○"/>
            </a:pPr>
            <a:r>
              <a:rPr lang="en" sz="2100"/>
              <a:t>16 Channels at 250 kbps in 2.4GHz ISM</a:t>
            </a:r>
            <a:endParaRPr sz="2100"/>
          </a:p>
          <a:p>
            <a:pPr indent="-331946" lvl="1" marL="914400" rtl="0" algn="l">
              <a:spcBef>
                <a:spcPts val="0"/>
              </a:spcBef>
              <a:spcAft>
                <a:spcPts val="0"/>
              </a:spcAft>
              <a:buSzPct val="100000"/>
              <a:buChar char="○"/>
            </a:pPr>
            <a:r>
              <a:rPr lang="en" sz="2100"/>
              <a:t>10 Channels at 40 kb/s in 915 MHz ISM band</a:t>
            </a:r>
            <a:endParaRPr sz="2100"/>
          </a:p>
          <a:p>
            <a:pPr indent="-331946" lvl="1" marL="914400" rtl="0" algn="l">
              <a:spcBef>
                <a:spcPts val="0"/>
              </a:spcBef>
              <a:spcAft>
                <a:spcPts val="0"/>
              </a:spcAft>
              <a:buSzPct val="100000"/>
              <a:buChar char="○"/>
            </a:pPr>
            <a:r>
              <a:rPr lang="en" sz="2100"/>
              <a:t>One Channel at 20 kb/s in European 868 MHz band</a:t>
            </a:r>
            <a:endParaRPr sz="2100"/>
          </a:p>
          <a:p>
            <a:pPr indent="0" lvl="0" marL="0" rtl="0" algn="l">
              <a:spcBef>
                <a:spcPts val="1200"/>
              </a:spcBef>
              <a:spcAft>
                <a:spcPts val="1200"/>
              </a:spcAft>
              <a:buNone/>
            </a:pPr>
            <a:r>
              <a:rPr lang="en" sz="2100"/>
              <a:t>! </a:t>
            </a:r>
            <a:r>
              <a:rPr lang="en" sz="2100">
                <a:solidFill>
                  <a:schemeClr val="dk1"/>
                </a:solidFill>
              </a:rPr>
              <a:t>Ref:</a:t>
            </a:r>
            <a:r>
              <a:rPr lang="en" sz="2100"/>
              <a:t> ZigBee Alliance, http://www.ZigBee.org</a:t>
            </a:r>
            <a:endParaRPr sz="21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WPAN</a:t>
            </a:r>
            <a:endParaRPr>
              <a:solidFill>
                <a:srgbClr val="DF308E"/>
              </a:solidFill>
            </a:endParaRPr>
          </a:p>
        </p:txBody>
      </p:sp>
      <p:sp>
        <p:nvSpPr>
          <p:cNvPr id="590" name="Google Shape;590;p94"/>
          <p:cNvSpPr txBox="1"/>
          <p:nvPr>
            <p:ph idx="1" type="body"/>
          </p:nvPr>
        </p:nvSpPr>
        <p:spPr>
          <a:xfrm>
            <a:off x="105050" y="1354000"/>
            <a:ext cx="8832300" cy="350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solidFill>
                  <a:schemeClr val="dk1"/>
                </a:solidFill>
              </a:rPr>
              <a:t>Infrared: </a:t>
            </a:r>
            <a:r>
              <a:rPr lang="en" sz="2100"/>
              <a:t>the transmission is done in a direct way, whereby the devices must remain close together and in the same position during data transmission. Nowadays, it is </a:t>
            </a:r>
            <a:r>
              <a:rPr i="1" lang="en" sz="2100" u="sng"/>
              <a:t>rarely used.</a:t>
            </a:r>
            <a:r>
              <a:rPr lang="en" sz="2100"/>
              <a:t> IrDA(Infrared Data Association) was formed in 1995.</a:t>
            </a:r>
            <a:endParaRPr sz="2100"/>
          </a:p>
          <a:p>
            <a:pPr indent="0" lvl="0" marL="0" rtl="0" algn="l">
              <a:spcBef>
                <a:spcPts val="1200"/>
              </a:spcBef>
              <a:spcAft>
                <a:spcPts val="1200"/>
              </a:spcAft>
              <a:buNone/>
            </a:pPr>
            <a:r>
              <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Hubs</a:t>
            </a:r>
            <a:endParaRPr/>
          </a:p>
        </p:txBody>
      </p:sp>
      <p:sp>
        <p:nvSpPr>
          <p:cNvPr id="124" name="Google Shape;124;p23"/>
          <p:cNvSpPr txBox="1"/>
          <p:nvPr>
            <p:ph idx="1" type="body"/>
          </p:nvPr>
        </p:nvSpPr>
        <p:spPr>
          <a:xfrm>
            <a:off x="311700" y="1509700"/>
            <a:ext cx="8520600" cy="34962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A “hub” is a networking component that into which you can plug in multiple network devices</a:t>
            </a:r>
            <a:endParaRPr sz="2200"/>
          </a:p>
          <a:p>
            <a:pPr indent="-368300" lvl="0" marL="457200" rtl="0" algn="l">
              <a:lnSpc>
                <a:spcPct val="105000"/>
              </a:lnSpc>
              <a:spcBef>
                <a:spcPts val="0"/>
              </a:spcBef>
              <a:spcAft>
                <a:spcPts val="0"/>
              </a:spcAft>
              <a:buSzPts val="2200"/>
              <a:buChar char="●"/>
            </a:pPr>
            <a:r>
              <a:rPr lang="en" sz="2200"/>
              <a:t>Connect computers, printers, scanners, etc.</a:t>
            </a:r>
            <a:endParaRPr sz="2200"/>
          </a:p>
          <a:p>
            <a:pPr indent="-368300" lvl="0" marL="457200" rtl="0" algn="l">
              <a:lnSpc>
                <a:spcPct val="105000"/>
              </a:lnSpc>
              <a:spcBef>
                <a:spcPts val="0"/>
              </a:spcBef>
              <a:spcAft>
                <a:spcPts val="0"/>
              </a:spcAft>
              <a:buSzPts val="2200"/>
              <a:buChar char="●"/>
            </a:pPr>
            <a:r>
              <a:rPr lang="en" sz="2200"/>
              <a:t>Anytime a connected device sends a network message, the hub forwards the message to all other connected devices (not just the intended recipient!)</a:t>
            </a:r>
            <a:endParaRPr sz="2200"/>
          </a:p>
          <a:p>
            <a:pPr indent="-368300" lvl="0" marL="457200" rtl="0" algn="l">
              <a:lnSpc>
                <a:spcPct val="105000"/>
              </a:lnSpc>
              <a:spcBef>
                <a:spcPts val="0"/>
              </a:spcBef>
              <a:spcAft>
                <a:spcPts val="0"/>
              </a:spcAft>
              <a:buSzPts val="2200"/>
              <a:buChar char="●"/>
            </a:pPr>
            <a:r>
              <a:rPr lang="en" sz="2200"/>
              <a:t>Hub can only deal with one message at a time, since it is broadcast over all connections</a:t>
            </a:r>
            <a:endParaRPr sz="22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WPAN - Wireless USB</a:t>
            </a:r>
            <a:endParaRPr>
              <a:solidFill>
                <a:srgbClr val="DF308E"/>
              </a:solidFill>
            </a:endParaRPr>
          </a:p>
        </p:txBody>
      </p:sp>
      <p:sp>
        <p:nvSpPr>
          <p:cNvPr id="596" name="Google Shape;596;p95"/>
          <p:cNvSpPr txBox="1"/>
          <p:nvPr>
            <p:ph idx="1" type="body"/>
          </p:nvPr>
        </p:nvSpPr>
        <p:spPr>
          <a:xfrm>
            <a:off x="105050" y="1354000"/>
            <a:ext cx="8832300" cy="3723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100"/>
              <a:t>Wireless USB: short-range, high-bandwidth wireless radio communication protocol created by the Wireless USB Promoter Group. </a:t>
            </a:r>
            <a:endParaRPr sz="2100"/>
          </a:p>
          <a:p>
            <a:pPr indent="0" lvl="0" marL="0" rtl="0" algn="l">
              <a:spcBef>
                <a:spcPts val="1200"/>
              </a:spcBef>
              <a:spcAft>
                <a:spcPts val="0"/>
              </a:spcAft>
              <a:buNone/>
            </a:pPr>
            <a:r>
              <a:rPr lang="en" sz="2100"/>
              <a:t>This method uses radio wave technology at 2.4 GHz or 5 GHz frequencies. </a:t>
            </a:r>
            <a:endParaRPr sz="2100"/>
          </a:p>
          <a:p>
            <a:pPr indent="0" lvl="0" marL="0" rtl="0" algn="l">
              <a:spcBef>
                <a:spcPts val="1200"/>
              </a:spcBef>
              <a:spcAft>
                <a:spcPts val="1200"/>
              </a:spcAft>
              <a:buNone/>
            </a:pPr>
            <a:r>
              <a:rPr lang="en" sz="2100"/>
              <a:t>Wireless USB adapter enables data communication between computers and the wireless local area network (WLAN). The adapter is connected to the USB port of the computer, and in most cases works in plug&amp;play mode, as no additional drivers are required for operation.</a:t>
            </a:r>
            <a:endParaRPr sz="21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WPAN</a:t>
            </a:r>
            <a:r>
              <a:rPr lang="en">
                <a:solidFill>
                  <a:srgbClr val="DF308E"/>
                </a:solidFill>
              </a:rPr>
              <a:t> - Advantages and disadvantages</a:t>
            </a:r>
            <a:endParaRPr>
              <a:solidFill>
                <a:srgbClr val="DF308E"/>
              </a:solidFill>
            </a:endParaRPr>
          </a:p>
        </p:txBody>
      </p:sp>
      <p:sp>
        <p:nvSpPr>
          <p:cNvPr id="602" name="Google Shape;602;p96"/>
          <p:cNvSpPr txBox="1"/>
          <p:nvPr>
            <p:ph idx="1" type="body"/>
          </p:nvPr>
        </p:nvSpPr>
        <p:spPr>
          <a:xfrm>
            <a:off x="311700" y="1292225"/>
            <a:ext cx="8520600" cy="3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DF308E"/>
                </a:solidFill>
              </a:rPr>
              <a:t>Advantages:</a:t>
            </a:r>
            <a:endParaRPr sz="1900">
              <a:solidFill>
                <a:srgbClr val="DF308E"/>
              </a:solidFill>
            </a:endParaRPr>
          </a:p>
          <a:p>
            <a:pPr indent="-349250" lvl="0" marL="457200" rtl="0" algn="l">
              <a:spcBef>
                <a:spcPts val="1200"/>
              </a:spcBef>
              <a:spcAft>
                <a:spcPts val="0"/>
              </a:spcAft>
              <a:buSzPts val="1900"/>
              <a:buChar char="●"/>
            </a:pPr>
            <a:r>
              <a:rPr lang="en" sz="1900"/>
              <a:t>Simple and cost-effective installation.</a:t>
            </a:r>
            <a:endParaRPr sz="1900"/>
          </a:p>
          <a:p>
            <a:pPr indent="-349250" lvl="0" marL="457200" rtl="0" algn="l">
              <a:spcBef>
                <a:spcPts val="0"/>
              </a:spcBef>
              <a:spcAft>
                <a:spcPts val="0"/>
              </a:spcAft>
              <a:buSzPts val="1900"/>
              <a:buChar char="●"/>
            </a:pPr>
            <a:r>
              <a:rPr lang="en" sz="1900"/>
              <a:t>Enables connection of a large number of mobile devices.</a:t>
            </a:r>
            <a:endParaRPr sz="1900"/>
          </a:p>
          <a:p>
            <a:pPr indent="-349250" lvl="0" marL="457200" rtl="0" algn="l">
              <a:spcBef>
                <a:spcPts val="0"/>
              </a:spcBef>
              <a:spcAft>
                <a:spcPts val="0"/>
              </a:spcAft>
              <a:buSzPts val="1900"/>
              <a:buChar char="●"/>
            </a:pPr>
            <a:r>
              <a:rPr lang="en" sz="1900"/>
              <a:t>Mobility.</a:t>
            </a:r>
            <a:endParaRPr sz="1900"/>
          </a:p>
          <a:p>
            <a:pPr indent="0" lvl="0" marL="0" rtl="0" algn="l">
              <a:spcBef>
                <a:spcPts val="1200"/>
              </a:spcBef>
              <a:spcAft>
                <a:spcPts val="0"/>
              </a:spcAft>
              <a:buNone/>
            </a:pPr>
            <a:r>
              <a:rPr lang="en" sz="1900">
                <a:solidFill>
                  <a:srgbClr val="DF308E"/>
                </a:solidFill>
              </a:rPr>
              <a:t>Disadvantages:</a:t>
            </a:r>
            <a:endParaRPr sz="1900">
              <a:solidFill>
                <a:srgbClr val="DF308E"/>
              </a:solidFill>
            </a:endParaRPr>
          </a:p>
          <a:p>
            <a:pPr indent="-349250" lvl="0" marL="457200" rtl="0" algn="l">
              <a:spcBef>
                <a:spcPts val="1200"/>
              </a:spcBef>
              <a:spcAft>
                <a:spcPts val="0"/>
              </a:spcAft>
              <a:buSzPts val="1900"/>
              <a:buChar char="●"/>
            </a:pPr>
            <a:r>
              <a:rPr lang="en" sz="1900"/>
              <a:t>They are less safe than wired networks.</a:t>
            </a:r>
            <a:endParaRPr sz="1900"/>
          </a:p>
          <a:p>
            <a:pPr indent="-349250" lvl="0" marL="457200" rtl="0" algn="l">
              <a:spcBef>
                <a:spcPts val="0"/>
              </a:spcBef>
              <a:spcAft>
                <a:spcPts val="0"/>
              </a:spcAft>
              <a:buSzPts val="1900"/>
              <a:buChar char="●"/>
            </a:pPr>
            <a:r>
              <a:rPr lang="en" sz="1900"/>
              <a:t>Lower bandwidth.</a:t>
            </a:r>
            <a:endParaRPr sz="1900"/>
          </a:p>
          <a:p>
            <a:pPr indent="-349250" lvl="0" marL="457200" rtl="0" algn="l">
              <a:spcBef>
                <a:spcPts val="0"/>
              </a:spcBef>
              <a:spcAft>
                <a:spcPts val="0"/>
              </a:spcAft>
              <a:buSzPts val="1900"/>
              <a:buChar char="●"/>
            </a:pPr>
            <a:r>
              <a:rPr lang="en" sz="1900"/>
              <a:t>Interference.</a:t>
            </a:r>
            <a:endParaRPr sz="19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Ad-hoc-networking</a:t>
            </a:r>
            <a:endParaRPr>
              <a:solidFill>
                <a:srgbClr val="DF308E"/>
              </a:solidFill>
            </a:endParaRPr>
          </a:p>
        </p:txBody>
      </p:sp>
      <p:sp>
        <p:nvSpPr>
          <p:cNvPr id="608" name="Google Shape;608;p97"/>
          <p:cNvSpPr txBox="1"/>
          <p:nvPr>
            <p:ph idx="1" type="body"/>
          </p:nvPr>
        </p:nvSpPr>
        <p:spPr>
          <a:xfrm>
            <a:off x="467925" y="1187000"/>
            <a:ext cx="8364300" cy="35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25" u="sng">
                <a:solidFill>
                  <a:srgbClr val="DF308E"/>
                </a:solidFill>
              </a:rPr>
              <a:t>Piconet</a:t>
            </a:r>
            <a:endParaRPr sz="2025" u="sng">
              <a:solidFill>
                <a:srgbClr val="DF308E"/>
              </a:solidFill>
            </a:endParaRPr>
          </a:p>
          <a:p>
            <a:pPr indent="-357187" lvl="0" marL="457200" rtl="0" algn="l">
              <a:spcBef>
                <a:spcPts val="1200"/>
              </a:spcBef>
              <a:spcAft>
                <a:spcPts val="0"/>
              </a:spcAft>
              <a:buSzPts val="2025"/>
              <a:buChar char="●"/>
            </a:pPr>
            <a:r>
              <a:rPr lang="en" sz="2025"/>
              <a:t>decentral, one master up to 7 slaves</a:t>
            </a:r>
            <a:endParaRPr sz="2025"/>
          </a:p>
          <a:p>
            <a:pPr indent="-357187" lvl="0" marL="457200" rtl="0" algn="l">
              <a:spcBef>
                <a:spcPts val="0"/>
              </a:spcBef>
              <a:spcAft>
                <a:spcPts val="0"/>
              </a:spcAft>
              <a:buSzPts val="2025"/>
              <a:buChar char="●"/>
            </a:pPr>
            <a:r>
              <a:rPr lang="en" sz="2025"/>
              <a:t>up to 255 parked slaves</a:t>
            </a:r>
            <a:endParaRPr sz="2025"/>
          </a:p>
          <a:p>
            <a:pPr indent="-357187" lvl="0" marL="457200" rtl="0" algn="l">
              <a:spcBef>
                <a:spcPts val="0"/>
              </a:spcBef>
              <a:spcAft>
                <a:spcPts val="0"/>
              </a:spcAft>
              <a:buSzPts val="2025"/>
              <a:buChar char="●"/>
            </a:pPr>
            <a:r>
              <a:rPr lang="en" sz="2025"/>
              <a:t>point to point or point to multipoint conn</a:t>
            </a:r>
            <a:endParaRPr sz="2025"/>
          </a:p>
          <a:p>
            <a:pPr indent="-357187" lvl="0" marL="457200" rtl="0" algn="l">
              <a:spcBef>
                <a:spcPts val="0"/>
              </a:spcBef>
              <a:spcAft>
                <a:spcPts val="0"/>
              </a:spcAft>
              <a:buSzPts val="2025"/>
              <a:buChar char="●"/>
            </a:pPr>
            <a:r>
              <a:rPr lang="en" sz="2025"/>
              <a:t>unique bluetooth device address</a:t>
            </a:r>
            <a:endParaRPr sz="2025"/>
          </a:p>
          <a:p>
            <a:pPr indent="0" lvl="0" marL="0" rtl="0" algn="l">
              <a:spcBef>
                <a:spcPts val="1200"/>
              </a:spcBef>
              <a:spcAft>
                <a:spcPts val="0"/>
              </a:spcAft>
              <a:buNone/>
            </a:pPr>
            <a:r>
              <a:rPr lang="en" sz="2025" u="sng">
                <a:solidFill>
                  <a:srgbClr val="DF308E"/>
                </a:solidFill>
              </a:rPr>
              <a:t>Scatternet</a:t>
            </a:r>
            <a:endParaRPr sz="2025" u="sng">
              <a:solidFill>
                <a:srgbClr val="DF308E"/>
              </a:solidFill>
            </a:endParaRPr>
          </a:p>
          <a:p>
            <a:pPr indent="-357187" lvl="0" marL="457200" rtl="0" algn="l">
              <a:spcBef>
                <a:spcPts val="1200"/>
              </a:spcBef>
              <a:spcAft>
                <a:spcPts val="0"/>
              </a:spcAft>
              <a:buSzPts val="2025"/>
              <a:buChar char="●"/>
            </a:pPr>
            <a:r>
              <a:rPr lang="en" sz="2025"/>
              <a:t>overlapping of two piconets, up to 10</a:t>
            </a:r>
            <a:endParaRPr sz="2025"/>
          </a:p>
          <a:p>
            <a:pPr indent="-357187" lvl="0" marL="457200" rtl="0" algn="l">
              <a:spcBef>
                <a:spcPts val="0"/>
              </a:spcBef>
              <a:spcAft>
                <a:spcPts val="0"/>
              </a:spcAft>
              <a:buSzPts val="2025"/>
              <a:buChar char="●"/>
            </a:pPr>
            <a:r>
              <a:rPr lang="en" sz="2025"/>
              <a:t>different hopping sequences</a:t>
            </a:r>
            <a:endParaRPr sz="2025"/>
          </a:p>
          <a:p>
            <a:pPr indent="-357187" lvl="0" marL="457200" rtl="0" algn="l">
              <a:spcBef>
                <a:spcPts val="0"/>
              </a:spcBef>
              <a:spcAft>
                <a:spcPts val="0"/>
              </a:spcAft>
              <a:buSzPts val="2025"/>
              <a:buChar char="●"/>
            </a:pPr>
            <a:r>
              <a:rPr lang="en" sz="2025"/>
              <a:t>peer to peer (P2P) network</a:t>
            </a:r>
            <a:endParaRPr sz="2025"/>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9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Ad-hoc-networking</a:t>
            </a:r>
            <a:endParaRPr/>
          </a:p>
        </p:txBody>
      </p:sp>
      <p:pic>
        <p:nvPicPr>
          <p:cNvPr id="614" name="Google Shape;614;p98"/>
          <p:cNvPicPr preferRelativeResize="0"/>
          <p:nvPr/>
        </p:nvPicPr>
        <p:blipFill>
          <a:blip r:embed="rId3">
            <a:alphaModFix/>
          </a:blip>
          <a:stretch>
            <a:fillRect/>
          </a:stretch>
        </p:blipFill>
        <p:spPr>
          <a:xfrm>
            <a:off x="446675" y="1106000"/>
            <a:ext cx="8075000" cy="4037500"/>
          </a:xfrm>
          <a:prstGeom prst="rect">
            <a:avLst/>
          </a:prstGeom>
          <a:noFill/>
          <a:ln>
            <a:noFill/>
          </a:ln>
        </p:spPr>
      </p:pic>
      <p:sp>
        <p:nvSpPr>
          <p:cNvPr id="615" name="Google Shape;615;p98"/>
          <p:cNvSpPr txBox="1"/>
          <p:nvPr/>
        </p:nvSpPr>
        <p:spPr>
          <a:xfrm>
            <a:off x="3806400" y="562250"/>
            <a:ext cx="533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https://medium.com/@kashifnoor/bluetooth-ad-hoc-and-piconet-f7d5b9b027a9</a:t>
            </a:r>
            <a:endParaRPr sz="11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Ad-hoc-networking</a:t>
            </a:r>
            <a:endParaRPr>
              <a:solidFill>
                <a:srgbClr val="DF308E"/>
              </a:solidFill>
            </a:endParaRPr>
          </a:p>
        </p:txBody>
      </p:sp>
      <p:sp>
        <p:nvSpPr>
          <p:cNvPr id="621" name="Google Shape;621;p99"/>
          <p:cNvSpPr txBox="1"/>
          <p:nvPr>
            <p:ph idx="1" type="body"/>
          </p:nvPr>
        </p:nvSpPr>
        <p:spPr>
          <a:xfrm>
            <a:off x="311700" y="1365150"/>
            <a:ext cx="3061500" cy="35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25"/>
              <a:t>a: piconet with a single slave</a:t>
            </a:r>
            <a:endParaRPr sz="2025"/>
          </a:p>
          <a:p>
            <a:pPr indent="0" lvl="0" marL="0" rtl="0" algn="l">
              <a:spcBef>
                <a:spcPts val="1200"/>
              </a:spcBef>
              <a:spcAft>
                <a:spcPts val="0"/>
              </a:spcAft>
              <a:buNone/>
            </a:pPr>
            <a:r>
              <a:rPr lang="en" sz="2025"/>
              <a:t>b: piconet with a multi slave</a:t>
            </a:r>
            <a:endParaRPr sz="2025"/>
          </a:p>
          <a:p>
            <a:pPr indent="0" lvl="0" marL="0" rtl="0" algn="l">
              <a:spcBef>
                <a:spcPts val="1200"/>
              </a:spcBef>
              <a:spcAft>
                <a:spcPts val="0"/>
              </a:spcAft>
              <a:buNone/>
            </a:pPr>
            <a:r>
              <a:rPr lang="en" sz="2025"/>
              <a:t>c: scatternet </a:t>
            </a:r>
            <a:endParaRPr sz="2025"/>
          </a:p>
          <a:p>
            <a:pPr indent="0" lvl="0" marL="0" rtl="0" algn="l">
              <a:spcBef>
                <a:spcPts val="1200"/>
              </a:spcBef>
              <a:spcAft>
                <a:spcPts val="1200"/>
              </a:spcAft>
              <a:buNone/>
            </a:pPr>
            <a:r>
              <a:t/>
            </a:r>
            <a:endParaRPr sz="2025"/>
          </a:p>
        </p:txBody>
      </p:sp>
      <p:pic>
        <p:nvPicPr>
          <p:cNvPr descr="Image44" id="622" name="Google Shape;622;p99"/>
          <p:cNvPicPr preferRelativeResize="0"/>
          <p:nvPr/>
        </p:nvPicPr>
        <p:blipFill rotWithShape="1">
          <a:blip r:embed="rId3">
            <a:alphaModFix/>
          </a:blip>
          <a:srcRect b="0" l="0" r="0" t="0"/>
          <a:stretch/>
        </p:blipFill>
        <p:spPr>
          <a:xfrm>
            <a:off x="3830400" y="590550"/>
            <a:ext cx="5192100" cy="34071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0"/>
          <p:cNvSpPr txBox="1"/>
          <p:nvPr>
            <p:ph type="title"/>
          </p:nvPr>
        </p:nvSpPr>
        <p:spPr>
          <a:xfrm>
            <a:off x="211500" y="0"/>
            <a:ext cx="8520600" cy="66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Products that use </a:t>
            </a:r>
            <a:r>
              <a:rPr lang="en">
                <a:solidFill>
                  <a:srgbClr val="DF308E"/>
                </a:solidFill>
              </a:rPr>
              <a:t>Ad-hoc-networking</a:t>
            </a:r>
            <a:endParaRPr>
              <a:solidFill>
                <a:srgbClr val="DF308E"/>
              </a:solidFill>
            </a:endParaRPr>
          </a:p>
        </p:txBody>
      </p:sp>
      <p:sp>
        <p:nvSpPr>
          <p:cNvPr id="628" name="Google Shape;628;p100"/>
          <p:cNvSpPr txBox="1"/>
          <p:nvPr>
            <p:ph idx="1" type="body"/>
          </p:nvPr>
        </p:nvSpPr>
        <p:spPr>
          <a:xfrm>
            <a:off x="1202700" y="493050"/>
            <a:ext cx="7360500" cy="3957000"/>
          </a:xfrm>
          <a:prstGeom prst="rect">
            <a:avLst/>
          </a:prstGeom>
        </p:spPr>
        <p:txBody>
          <a:bodyPr anchorCtr="0" anchor="t" bIns="91425" lIns="91425" spcFirstLastPara="1" rIns="91425" wrap="square" tIns="91425">
            <a:noAutofit/>
          </a:bodyPr>
          <a:lstStyle/>
          <a:p>
            <a:pPr indent="-344487" lvl="0" marL="457200" rtl="0" algn="l">
              <a:spcBef>
                <a:spcPts val="0"/>
              </a:spcBef>
              <a:spcAft>
                <a:spcPts val="0"/>
              </a:spcAft>
              <a:buSzPts val="1825"/>
              <a:buAutoNum type="arabicPeriod"/>
            </a:pPr>
            <a:r>
              <a:rPr lang="en" sz="1825"/>
              <a:t>Notebook PCs &amp; desktop computers</a:t>
            </a:r>
            <a:endParaRPr sz="1825"/>
          </a:p>
          <a:p>
            <a:pPr indent="-344487" lvl="0" marL="457200" rtl="0" algn="l">
              <a:spcBef>
                <a:spcPts val="0"/>
              </a:spcBef>
              <a:spcAft>
                <a:spcPts val="0"/>
              </a:spcAft>
              <a:buSzPts val="1825"/>
              <a:buAutoNum type="arabicPeriod"/>
            </a:pPr>
            <a:r>
              <a:rPr lang="en" sz="1825"/>
              <a:t>Printers</a:t>
            </a:r>
            <a:endParaRPr sz="1825"/>
          </a:p>
          <a:p>
            <a:pPr indent="-344487" lvl="0" marL="457200" rtl="0" algn="l">
              <a:spcBef>
                <a:spcPts val="0"/>
              </a:spcBef>
              <a:spcAft>
                <a:spcPts val="0"/>
              </a:spcAft>
              <a:buSzPts val="1825"/>
              <a:buAutoNum type="arabicPeriod"/>
            </a:pPr>
            <a:r>
              <a:rPr lang="en" sz="1825"/>
              <a:t>PDAs</a:t>
            </a:r>
            <a:endParaRPr sz="1825"/>
          </a:p>
          <a:p>
            <a:pPr indent="-344487" lvl="0" marL="457200" rtl="0" algn="l">
              <a:spcBef>
                <a:spcPts val="0"/>
              </a:spcBef>
              <a:spcAft>
                <a:spcPts val="0"/>
              </a:spcAft>
              <a:buSzPts val="1825"/>
              <a:buAutoNum type="arabicPeriod"/>
            </a:pPr>
            <a:r>
              <a:rPr lang="en" sz="1825"/>
              <a:t>Other handheld devices</a:t>
            </a:r>
            <a:endParaRPr sz="1825"/>
          </a:p>
          <a:p>
            <a:pPr indent="-344487" lvl="0" marL="457200" rtl="0" algn="l">
              <a:spcBef>
                <a:spcPts val="0"/>
              </a:spcBef>
              <a:spcAft>
                <a:spcPts val="0"/>
              </a:spcAft>
              <a:buSzPts val="1825"/>
              <a:buAutoNum type="arabicPeriod"/>
            </a:pPr>
            <a:r>
              <a:rPr lang="en" sz="1825"/>
              <a:t>Cell phones</a:t>
            </a:r>
            <a:endParaRPr sz="1825"/>
          </a:p>
          <a:p>
            <a:pPr indent="-344487" lvl="0" marL="457200" rtl="0" algn="l">
              <a:spcBef>
                <a:spcPts val="0"/>
              </a:spcBef>
              <a:spcAft>
                <a:spcPts val="0"/>
              </a:spcAft>
              <a:buSzPts val="1825"/>
              <a:buAutoNum type="arabicPeriod"/>
            </a:pPr>
            <a:r>
              <a:rPr lang="en" sz="1825"/>
              <a:t>Wireless periperals:</a:t>
            </a:r>
            <a:endParaRPr sz="1825"/>
          </a:p>
          <a:p>
            <a:pPr indent="-344487" lvl="1" marL="914400" rtl="0" algn="l">
              <a:spcBef>
                <a:spcPts val="0"/>
              </a:spcBef>
              <a:spcAft>
                <a:spcPts val="0"/>
              </a:spcAft>
              <a:buSzPts val="1825"/>
              <a:buAutoNum type="alphaLcPeriod"/>
            </a:pPr>
            <a:r>
              <a:rPr lang="en" sz="1825"/>
              <a:t>Headsets</a:t>
            </a:r>
            <a:endParaRPr sz="1825"/>
          </a:p>
          <a:p>
            <a:pPr indent="-344487" lvl="1" marL="914400" rtl="0" algn="l">
              <a:spcBef>
                <a:spcPts val="0"/>
              </a:spcBef>
              <a:spcAft>
                <a:spcPts val="0"/>
              </a:spcAft>
              <a:buSzPts val="1825"/>
              <a:buAutoNum type="alphaLcPeriod"/>
            </a:pPr>
            <a:r>
              <a:rPr lang="en" sz="1825"/>
              <a:t>Cameras</a:t>
            </a:r>
            <a:endParaRPr sz="1825"/>
          </a:p>
          <a:p>
            <a:pPr indent="-344487" lvl="0" marL="457200" rtl="0" algn="l">
              <a:spcBef>
                <a:spcPts val="0"/>
              </a:spcBef>
              <a:spcAft>
                <a:spcPts val="0"/>
              </a:spcAft>
              <a:buSzPts val="1825"/>
              <a:buAutoNum type="arabicPeriod"/>
            </a:pPr>
            <a:r>
              <a:rPr lang="en" sz="1825"/>
              <a:t>Access Points</a:t>
            </a:r>
            <a:endParaRPr sz="1825"/>
          </a:p>
          <a:p>
            <a:pPr indent="-344487" lvl="0" marL="457200" rtl="0" algn="l">
              <a:spcBef>
                <a:spcPts val="0"/>
              </a:spcBef>
              <a:spcAft>
                <a:spcPts val="0"/>
              </a:spcAft>
              <a:buSzPts val="1825"/>
              <a:buAutoNum type="arabicPeriod"/>
            </a:pPr>
            <a:r>
              <a:rPr lang="en" sz="1825"/>
              <a:t>CD Player</a:t>
            </a:r>
            <a:endParaRPr sz="1825"/>
          </a:p>
          <a:p>
            <a:pPr indent="-344487" lvl="0" marL="457200" rtl="0" algn="l">
              <a:spcBef>
                <a:spcPts val="0"/>
              </a:spcBef>
              <a:spcAft>
                <a:spcPts val="0"/>
              </a:spcAft>
              <a:buSzPts val="1825"/>
              <a:buAutoNum type="arabicPeriod"/>
            </a:pPr>
            <a:r>
              <a:rPr lang="en" sz="1825"/>
              <a:t>TV/VCR/DVD</a:t>
            </a:r>
            <a:endParaRPr sz="1825"/>
          </a:p>
          <a:p>
            <a:pPr indent="-344487" lvl="0" marL="457200" rtl="0" algn="l">
              <a:spcBef>
                <a:spcPts val="0"/>
              </a:spcBef>
              <a:spcAft>
                <a:spcPts val="0"/>
              </a:spcAft>
              <a:buSzPts val="1825"/>
              <a:buAutoNum type="arabicPeriod"/>
            </a:pPr>
            <a:r>
              <a:rPr lang="en" sz="1825"/>
              <a:t>Telephone Answering Devices</a:t>
            </a:r>
            <a:endParaRPr sz="1825"/>
          </a:p>
          <a:p>
            <a:pPr indent="-344487" lvl="0" marL="457200" rtl="0" algn="l">
              <a:spcBef>
                <a:spcPts val="0"/>
              </a:spcBef>
              <a:spcAft>
                <a:spcPts val="0"/>
              </a:spcAft>
              <a:buSzPts val="1825"/>
              <a:buAutoNum type="arabicPeriod"/>
            </a:pPr>
            <a:r>
              <a:rPr lang="en" sz="1825"/>
              <a:t>Cordless Phones</a:t>
            </a:r>
            <a:endParaRPr sz="1825"/>
          </a:p>
          <a:p>
            <a:pPr indent="-344487" lvl="0" marL="457200" rtl="0" algn="l">
              <a:spcBef>
                <a:spcPts val="0"/>
              </a:spcBef>
              <a:spcAft>
                <a:spcPts val="0"/>
              </a:spcAft>
              <a:buSzPts val="1825"/>
              <a:buAutoNum type="arabicPeriod"/>
            </a:pPr>
            <a:r>
              <a:rPr lang="en" sz="1825"/>
              <a:t>Cars</a:t>
            </a:r>
            <a:endParaRPr sz="1825"/>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1"/>
          <p:cNvSpPr txBox="1"/>
          <p:nvPr>
            <p:ph type="title"/>
          </p:nvPr>
        </p:nvSpPr>
        <p:spPr>
          <a:xfrm>
            <a:off x="116525" y="14287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4A86E8"/>
                </a:solidFill>
              </a:rPr>
              <a:t>Bluetooth</a:t>
            </a:r>
            <a:endParaRPr>
              <a:solidFill>
                <a:srgbClr val="4A86E8"/>
              </a:solidFill>
            </a:endParaRPr>
          </a:p>
        </p:txBody>
      </p:sp>
      <p:sp>
        <p:nvSpPr>
          <p:cNvPr id="634" name="Google Shape;634;p101"/>
          <p:cNvSpPr txBox="1"/>
          <p:nvPr>
            <p:ph idx="1" type="body"/>
          </p:nvPr>
        </p:nvSpPr>
        <p:spPr>
          <a:xfrm>
            <a:off x="311700" y="1194825"/>
            <a:ext cx="8747100" cy="3373800"/>
          </a:xfrm>
          <a:prstGeom prst="rect">
            <a:avLst/>
          </a:prstGeom>
        </p:spPr>
        <p:txBody>
          <a:bodyPr anchorCtr="0" anchor="t" bIns="91425" lIns="91425" spcFirstLastPara="1" rIns="91425" wrap="square" tIns="91425">
            <a:noAutofit/>
          </a:bodyPr>
          <a:lstStyle/>
          <a:p>
            <a:pPr indent="914400" lvl="0" marL="0" rtl="0" algn="l">
              <a:spcBef>
                <a:spcPts val="0"/>
              </a:spcBef>
              <a:spcAft>
                <a:spcPts val="0"/>
              </a:spcAft>
              <a:buNone/>
            </a:pPr>
            <a:r>
              <a:rPr lang="en" sz="2300"/>
              <a:t>Bluetooth wireless technology along with infrared is an </a:t>
            </a:r>
            <a:r>
              <a:rPr lang="en" sz="2300" u="sng"/>
              <a:t>open specification</a:t>
            </a:r>
            <a:r>
              <a:rPr lang="en" sz="2300"/>
              <a:t> for a </a:t>
            </a:r>
            <a:r>
              <a:rPr lang="en" sz="2300">
                <a:solidFill>
                  <a:srgbClr val="0000FF"/>
                </a:solidFill>
              </a:rPr>
              <a:t>low-cost, low-power, short-range radio technology</a:t>
            </a:r>
            <a:r>
              <a:rPr lang="en" sz="2300"/>
              <a:t> for </a:t>
            </a:r>
            <a:r>
              <a:rPr lang="en" sz="2300">
                <a:solidFill>
                  <a:srgbClr val="0000FF"/>
                </a:solidFill>
              </a:rPr>
              <a:t>ad-hoc wireless </a:t>
            </a:r>
            <a:r>
              <a:rPr lang="en" sz="2300"/>
              <a:t>network communication surroundings during which network is </a:t>
            </a:r>
            <a:r>
              <a:rPr lang="en" sz="2300">
                <a:solidFill>
                  <a:srgbClr val="0000FF"/>
                </a:solidFill>
              </a:rPr>
              <a:t>created spontaneously </a:t>
            </a:r>
            <a:r>
              <a:rPr lang="en" sz="2300"/>
              <a:t>- for voice and data.</a:t>
            </a:r>
            <a:endParaRPr sz="2300"/>
          </a:p>
          <a:p>
            <a:pPr indent="0" lvl="0" marL="0" rtl="0" algn="l">
              <a:spcBef>
                <a:spcPts val="1200"/>
              </a:spcBef>
              <a:spcAft>
                <a:spcPts val="1200"/>
              </a:spcAft>
              <a:buNone/>
            </a:pPr>
            <a:r>
              <a:t/>
            </a:r>
            <a:endParaRPr sz="23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2"/>
          <p:cNvSpPr txBox="1"/>
          <p:nvPr>
            <p:ph type="title"/>
          </p:nvPr>
        </p:nvSpPr>
        <p:spPr>
          <a:xfrm>
            <a:off x="128000"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4A86E8"/>
                </a:solidFill>
              </a:rPr>
              <a:t>Bluetooth - History</a:t>
            </a:r>
            <a:endParaRPr>
              <a:solidFill>
                <a:srgbClr val="4A86E8"/>
              </a:solidFill>
            </a:endParaRPr>
          </a:p>
        </p:txBody>
      </p:sp>
      <p:sp>
        <p:nvSpPr>
          <p:cNvPr id="640" name="Google Shape;640;p102"/>
          <p:cNvSpPr txBox="1"/>
          <p:nvPr>
            <p:ph idx="1" type="body"/>
          </p:nvPr>
        </p:nvSpPr>
        <p:spPr>
          <a:xfrm>
            <a:off x="173925" y="632250"/>
            <a:ext cx="4983000" cy="443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Bluetooth project was started by SIG (Special Interest Group) formed by four companies  IBM, Intel, Nokia and Toshiba for interconnecting computing and communicating devices using short-range, lower-power, inexpensive wireless radios.</a:t>
            </a:r>
            <a:endParaRPr/>
          </a:p>
          <a:p>
            <a:pPr indent="0" lvl="0" marL="0" rtl="0" algn="l">
              <a:spcBef>
                <a:spcPts val="1200"/>
              </a:spcBef>
              <a:spcAft>
                <a:spcPts val="1200"/>
              </a:spcAft>
              <a:buNone/>
            </a:pPr>
            <a:r>
              <a:rPr lang="en"/>
              <a:t>• The project was named Bluetooth after the name of Viking king – Harald Blaat and who unified Denmark and Norway in 10th century.</a:t>
            </a:r>
            <a:endParaRPr/>
          </a:p>
        </p:txBody>
      </p:sp>
      <p:pic>
        <p:nvPicPr>
          <p:cNvPr id="641" name="Google Shape;641;p102"/>
          <p:cNvPicPr preferRelativeResize="0"/>
          <p:nvPr/>
        </p:nvPicPr>
        <p:blipFill rotWithShape="1">
          <a:blip r:embed="rId3">
            <a:alphaModFix/>
          </a:blip>
          <a:srcRect b="8659" l="11967" r="7497" t="14298"/>
          <a:stretch/>
        </p:blipFill>
        <p:spPr>
          <a:xfrm>
            <a:off x="4771700" y="45925"/>
            <a:ext cx="4372299" cy="2354400"/>
          </a:xfrm>
          <a:prstGeom prst="rect">
            <a:avLst/>
          </a:prstGeom>
          <a:noFill/>
          <a:ln>
            <a:noFill/>
          </a:ln>
        </p:spPr>
      </p:pic>
      <p:sp>
        <p:nvSpPr>
          <p:cNvPr id="642" name="Google Shape;642;p102"/>
          <p:cNvSpPr txBox="1"/>
          <p:nvPr/>
        </p:nvSpPr>
        <p:spPr>
          <a:xfrm>
            <a:off x="4849800" y="4096800"/>
            <a:ext cx="2147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a:t>
            </a:r>
            <a:r>
              <a:rPr lang="en"/>
              <a:t>ing of Denmark, Harald "Bluetooth" Gormsson – a name said to refer to his dead tooth.</a:t>
            </a:r>
            <a:endParaRPr/>
          </a:p>
        </p:txBody>
      </p:sp>
      <p:pic>
        <p:nvPicPr>
          <p:cNvPr id="643" name="Google Shape;643;p102"/>
          <p:cNvPicPr preferRelativeResize="0"/>
          <p:nvPr/>
        </p:nvPicPr>
        <p:blipFill>
          <a:blip r:embed="rId4">
            <a:alphaModFix/>
          </a:blip>
          <a:stretch>
            <a:fillRect/>
          </a:stretch>
        </p:blipFill>
        <p:spPr>
          <a:xfrm>
            <a:off x="6996900" y="2449850"/>
            <a:ext cx="2147100" cy="269364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103"/>
          <p:cNvPicPr preferRelativeResize="0"/>
          <p:nvPr/>
        </p:nvPicPr>
        <p:blipFill>
          <a:blip r:embed="rId3">
            <a:alphaModFix/>
          </a:blip>
          <a:stretch>
            <a:fillRect/>
          </a:stretch>
        </p:blipFill>
        <p:spPr>
          <a:xfrm>
            <a:off x="1432507" y="0"/>
            <a:ext cx="7711496" cy="51435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104"/>
          <p:cNvPicPr preferRelativeResize="0"/>
          <p:nvPr/>
        </p:nvPicPr>
        <p:blipFill>
          <a:blip r:embed="rId3">
            <a:alphaModFix/>
          </a:blip>
          <a:stretch>
            <a:fillRect/>
          </a:stretch>
        </p:blipFill>
        <p:spPr>
          <a:xfrm>
            <a:off x="4672200" y="1897988"/>
            <a:ext cx="4305300" cy="3038475"/>
          </a:xfrm>
          <a:prstGeom prst="rect">
            <a:avLst/>
          </a:prstGeom>
          <a:noFill/>
          <a:ln>
            <a:noFill/>
          </a:ln>
        </p:spPr>
      </p:pic>
      <p:sp>
        <p:nvSpPr>
          <p:cNvPr id="654" name="Google Shape;654;p10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4A86E8"/>
                </a:solidFill>
              </a:rPr>
              <a:t>Bluetooth</a:t>
            </a:r>
            <a:endParaRPr>
              <a:solidFill>
                <a:srgbClr val="4A86E8"/>
              </a:solidFill>
            </a:endParaRPr>
          </a:p>
        </p:txBody>
      </p:sp>
      <p:sp>
        <p:nvSpPr>
          <p:cNvPr id="655" name="Google Shape;655;p104"/>
          <p:cNvSpPr txBox="1"/>
          <p:nvPr>
            <p:ph idx="1" type="body"/>
          </p:nvPr>
        </p:nvSpPr>
        <p:spPr>
          <a:xfrm>
            <a:off x="91850" y="1388450"/>
            <a:ext cx="8520600" cy="3099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Originally conceived as a </a:t>
            </a:r>
            <a:r>
              <a:rPr lang="en">
                <a:solidFill>
                  <a:srgbClr val="0000FF"/>
                </a:solidFill>
              </a:rPr>
              <a:t>cable replacement technology</a:t>
            </a:r>
            <a:endParaRPr>
              <a:solidFill>
                <a:srgbClr val="0000FF"/>
              </a:solidFill>
            </a:endParaRPr>
          </a:p>
          <a:p>
            <a:pPr indent="0" lvl="0" marL="0" rtl="0" algn="l">
              <a:spcBef>
                <a:spcPts val="1200"/>
              </a:spcBef>
              <a:spcAft>
                <a:spcPts val="0"/>
              </a:spcAft>
              <a:buNone/>
            </a:pPr>
            <a:r>
              <a:rPr lang="en"/>
              <a:t>Other usage models began to develop:</a:t>
            </a:r>
            <a:endParaRPr/>
          </a:p>
          <a:p>
            <a:pPr indent="-342900" lvl="0" marL="457200" rtl="0" algn="l">
              <a:spcBef>
                <a:spcPts val="1200"/>
              </a:spcBef>
              <a:spcAft>
                <a:spcPts val="0"/>
              </a:spcAft>
              <a:buSzPts val="1800"/>
              <a:buChar char="●"/>
            </a:pPr>
            <a:r>
              <a:rPr lang="en"/>
              <a:t>P</a:t>
            </a:r>
            <a:r>
              <a:rPr lang="en"/>
              <a:t>e</a:t>
            </a:r>
            <a:r>
              <a:rPr lang="en"/>
              <a:t>rsonal Area Network (PAN)</a:t>
            </a:r>
            <a:endParaRPr/>
          </a:p>
          <a:p>
            <a:pPr indent="-342900" lvl="0" marL="457200" rtl="0" algn="l">
              <a:spcBef>
                <a:spcPts val="0"/>
              </a:spcBef>
              <a:spcAft>
                <a:spcPts val="0"/>
              </a:spcAft>
              <a:buSzPts val="1800"/>
              <a:buChar char="●"/>
            </a:pPr>
            <a:r>
              <a:rPr lang="en"/>
              <a:t>Ad-hoc networks</a:t>
            </a:r>
            <a:endParaRPr/>
          </a:p>
          <a:p>
            <a:pPr indent="-342900" lvl="0" marL="457200" rtl="0" algn="l">
              <a:spcBef>
                <a:spcPts val="0"/>
              </a:spcBef>
              <a:spcAft>
                <a:spcPts val="0"/>
              </a:spcAft>
              <a:buSzPts val="1800"/>
              <a:buChar char="●"/>
            </a:pPr>
            <a:r>
              <a:rPr lang="en"/>
              <a:t>Data/voice access points</a:t>
            </a:r>
            <a:endParaRPr/>
          </a:p>
          <a:p>
            <a:pPr indent="-342900" lvl="0" marL="457200" rtl="0" algn="l">
              <a:spcBef>
                <a:spcPts val="0"/>
              </a:spcBef>
              <a:spcAft>
                <a:spcPts val="0"/>
              </a:spcAft>
              <a:buSzPts val="1800"/>
              <a:buChar char="●"/>
            </a:pPr>
            <a:r>
              <a:rPr lang="en"/>
              <a:t>Wireless telematics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Hubs</a:t>
            </a:r>
            <a:endParaRPr/>
          </a:p>
        </p:txBody>
      </p:sp>
      <p:pic>
        <p:nvPicPr>
          <p:cNvPr id="130" name="Google Shape;130;p24"/>
          <p:cNvPicPr preferRelativeResize="0"/>
          <p:nvPr/>
        </p:nvPicPr>
        <p:blipFill>
          <a:blip r:embed="rId3">
            <a:alphaModFix/>
          </a:blip>
          <a:stretch>
            <a:fillRect/>
          </a:stretch>
        </p:blipFill>
        <p:spPr>
          <a:xfrm>
            <a:off x="4571988" y="76200"/>
            <a:ext cx="4467225" cy="2495550"/>
          </a:xfrm>
          <a:prstGeom prst="rect">
            <a:avLst/>
          </a:prstGeom>
          <a:noFill/>
          <a:ln>
            <a:noFill/>
          </a:ln>
        </p:spPr>
      </p:pic>
      <p:pic>
        <p:nvPicPr>
          <p:cNvPr id="131" name="Google Shape;131;p24"/>
          <p:cNvPicPr preferRelativeResize="0"/>
          <p:nvPr/>
        </p:nvPicPr>
        <p:blipFill>
          <a:blip r:embed="rId4">
            <a:alphaModFix/>
          </a:blip>
          <a:stretch>
            <a:fillRect/>
          </a:stretch>
        </p:blipFill>
        <p:spPr>
          <a:xfrm>
            <a:off x="94400" y="1704150"/>
            <a:ext cx="4406400" cy="3347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4A86E8"/>
                </a:solidFill>
              </a:rPr>
              <a:t>Bluetooth - Webpages for additional reading</a:t>
            </a:r>
            <a:endParaRPr>
              <a:solidFill>
                <a:srgbClr val="4A86E8"/>
              </a:solidFill>
            </a:endParaRPr>
          </a:p>
        </p:txBody>
      </p:sp>
      <p:sp>
        <p:nvSpPr>
          <p:cNvPr id="661" name="Google Shape;661;p10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https://www.gearbrain.com/how-do-bluetooth-devices-work-2645015200.html</a:t>
            </a:r>
            <a:endParaRPr/>
          </a:p>
          <a:p>
            <a:pPr indent="-342900" lvl="0" marL="457200" rtl="0" algn="l">
              <a:spcBef>
                <a:spcPts val="0"/>
              </a:spcBef>
              <a:spcAft>
                <a:spcPts val="0"/>
              </a:spcAft>
              <a:buSzPts val="1800"/>
              <a:buChar char="●"/>
            </a:pPr>
            <a:r>
              <a:rPr lang="en" u="sng">
                <a:solidFill>
                  <a:schemeClr val="hlink"/>
                </a:solidFill>
                <a:hlinkClick r:id="rId4"/>
              </a:rPr>
              <a:t>https://ecomputernotes.com/computernetworkingnotes/communication-networks/bluetooth</a:t>
            </a:r>
            <a:endParaRPr/>
          </a:p>
          <a:p>
            <a:pPr indent="-342900" lvl="0" marL="457200" rtl="0" algn="l">
              <a:spcBef>
                <a:spcPts val="0"/>
              </a:spcBef>
              <a:spcAft>
                <a:spcPts val="0"/>
              </a:spcAft>
              <a:buSzPts val="1800"/>
              <a:buChar char="●"/>
            </a:pPr>
            <a:r>
              <a:rPr lang="en" u="sng">
                <a:solidFill>
                  <a:schemeClr val="hlink"/>
                </a:solidFill>
                <a:hlinkClick r:id="rId5"/>
              </a:rPr>
              <a:t>https://www.creativebloq.com/news/bluetooth-logo-secret</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Wireless Fidelity (Wi-Fi)</a:t>
            </a:r>
            <a:endParaRPr>
              <a:solidFill>
                <a:srgbClr val="DF308E"/>
              </a:solidFill>
            </a:endParaRPr>
          </a:p>
        </p:txBody>
      </p:sp>
      <p:sp>
        <p:nvSpPr>
          <p:cNvPr id="667" name="Google Shape;667;p106"/>
          <p:cNvSpPr txBox="1"/>
          <p:nvPr>
            <p:ph idx="1" type="body"/>
          </p:nvPr>
        </p:nvSpPr>
        <p:spPr>
          <a:xfrm>
            <a:off x="311700" y="1286675"/>
            <a:ext cx="8520600" cy="3765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Wireless Technology is an alternative to Wired Technology, which is commonly used, for connecting devices in wireless mode.</a:t>
            </a:r>
            <a:endParaRPr/>
          </a:p>
          <a:p>
            <a:pPr indent="0" lvl="0" marL="0" rtl="0" algn="l">
              <a:spcBef>
                <a:spcPts val="1200"/>
              </a:spcBef>
              <a:spcAft>
                <a:spcPts val="0"/>
              </a:spcAft>
              <a:buNone/>
            </a:pPr>
            <a:r>
              <a:rPr lang="en"/>
              <a:t>A Wi-Fi is any electronic device, such as a personal computer, video game console, Smartphone, or digital audio player can connect to the internet via a wireless network access point.</a:t>
            </a:r>
            <a:endParaRPr/>
          </a:p>
          <a:p>
            <a:pPr indent="0" lvl="0" marL="0" rtl="0" algn="l">
              <a:spcBef>
                <a:spcPts val="1200"/>
              </a:spcBef>
              <a:spcAft>
                <a:spcPts val="0"/>
              </a:spcAft>
              <a:buNone/>
            </a:pPr>
            <a:r>
              <a:rPr lang="en"/>
              <a:t>An access point (or hotspot) has a range of about 20 meters (65 feet) indoors as few rooms and a greater range outdoors, as many square miles.</a:t>
            </a:r>
            <a:endParaRPr/>
          </a:p>
          <a:p>
            <a:pPr indent="0" lvl="0" marL="0" rtl="0" algn="l">
              <a:spcBef>
                <a:spcPts val="1200"/>
              </a:spcBef>
              <a:spcAft>
                <a:spcPts val="1200"/>
              </a:spcAft>
              <a:buNone/>
            </a:pPr>
            <a:r>
              <a:rPr lang="en"/>
              <a:t>Wi-Fi access can provide at Organizations and businesses such as homes, offices, airports, hotels and restaurants often provide free-use hotspots to attract or assist clients.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7"/>
          <p:cNvSpPr txBox="1"/>
          <p:nvPr>
            <p:ph type="title"/>
          </p:nvPr>
        </p:nvSpPr>
        <p:spPr>
          <a:xfrm>
            <a:off x="183925" y="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Wireless Fidelity (Wi-Fi)</a:t>
            </a:r>
            <a:endParaRPr>
              <a:solidFill>
                <a:srgbClr val="DF308E"/>
              </a:solidFill>
            </a:endParaRPr>
          </a:p>
        </p:txBody>
      </p:sp>
      <p:sp>
        <p:nvSpPr>
          <p:cNvPr id="673" name="Google Shape;673;p107"/>
          <p:cNvSpPr txBox="1"/>
          <p:nvPr>
            <p:ph idx="1" type="body"/>
          </p:nvPr>
        </p:nvSpPr>
        <p:spPr>
          <a:xfrm>
            <a:off x="183925" y="643725"/>
            <a:ext cx="8863500" cy="443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There are three most important items which makes Wi-Fi working in your laptop or desktop. These are Radio Signals, Wi-Fi Card which fits in your laptop or computer.</a:t>
            </a:r>
            <a:endParaRPr/>
          </a:p>
          <a:p>
            <a:pPr indent="0" lvl="0" marL="0" rtl="0" algn="l">
              <a:spcBef>
                <a:spcPts val="1200"/>
              </a:spcBef>
              <a:spcAft>
                <a:spcPts val="0"/>
              </a:spcAft>
              <a:buNone/>
            </a:pPr>
            <a:r>
              <a:rPr lang="en"/>
              <a:t>Hotspots which create Wi-Fi Network.	</a:t>
            </a:r>
            <a:endParaRPr/>
          </a:p>
          <a:p>
            <a:pPr indent="0" lvl="0" marL="0" rtl="0" algn="l">
              <a:spcBef>
                <a:spcPts val="1200"/>
              </a:spcBef>
              <a:spcAft>
                <a:spcPts val="0"/>
              </a:spcAft>
              <a:buNone/>
            </a:pPr>
            <a:r>
              <a:rPr lang="en"/>
              <a:t>Wi-Fi (Wireless Fidelity) is a generic term that refers to the IEEE 802.11 communications standard for Wireless Local Area Networks (WLANs).</a:t>
            </a:r>
            <a:endParaRPr/>
          </a:p>
          <a:p>
            <a:pPr indent="0" lvl="0" marL="0" rtl="0" algn="l">
              <a:spcBef>
                <a:spcPts val="1200"/>
              </a:spcBef>
              <a:spcAft>
                <a:spcPts val="0"/>
              </a:spcAft>
              <a:buNone/>
            </a:pPr>
            <a:r>
              <a:rPr lang="en"/>
              <a:t>The 802.11 standard is defined through several specifications of WLANs such as,</a:t>
            </a:r>
            <a:endParaRPr/>
          </a:p>
          <a:p>
            <a:pPr indent="-342900" lvl="0" marL="457200" rtl="0" algn="l">
              <a:spcBef>
                <a:spcPts val="1200"/>
              </a:spcBef>
              <a:spcAft>
                <a:spcPts val="0"/>
              </a:spcAft>
              <a:buSzPts val="1800"/>
              <a:buAutoNum type="arabicPeriod"/>
            </a:pPr>
            <a:r>
              <a:rPr lang="en"/>
              <a:t>IEEE 802.11b</a:t>
            </a:r>
            <a:endParaRPr/>
          </a:p>
          <a:p>
            <a:pPr indent="-342900" lvl="0" marL="457200" rtl="0" algn="l">
              <a:spcBef>
                <a:spcPts val="0"/>
              </a:spcBef>
              <a:spcAft>
                <a:spcPts val="0"/>
              </a:spcAft>
              <a:buSzPts val="1800"/>
              <a:buAutoNum type="arabicPeriod"/>
            </a:pPr>
            <a:r>
              <a:rPr lang="en"/>
              <a:t>IEEE 802.11a</a:t>
            </a:r>
            <a:endParaRPr/>
          </a:p>
          <a:p>
            <a:pPr indent="-342900" lvl="0" marL="457200" rtl="0" algn="l">
              <a:spcBef>
                <a:spcPts val="0"/>
              </a:spcBef>
              <a:spcAft>
                <a:spcPts val="0"/>
              </a:spcAft>
              <a:buSzPts val="1800"/>
              <a:buAutoNum type="arabicPeriod"/>
            </a:pPr>
            <a:r>
              <a:rPr lang="en"/>
              <a:t>IEEE 802.11g</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08"/>
          <p:cNvSpPr txBox="1"/>
          <p:nvPr>
            <p:ph type="title"/>
          </p:nvPr>
        </p:nvSpPr>
        <p:spPr>
          <a:xfrm>
            <a:off x="254300" y="4592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Wireless Fidelity (Wi-Fi)</a:t>
            </a:r>
            <a:endParaRPr>
              <a:solidFill>
                <a:srgbClr val="DF308E"/>
              </a:solidFill>
            </a:endParaRPr>
          </a:p>
        </p:txBody>
      </p:sp>
      <p:pic>
        <p:nvPicPr>
          <p:cNvPr descr="WiFi Working" id="679" name="Google Shape;679;p108"/>
          <p:cNvPicPr preferRelativeResize="0"/>
          <p:nvPr/>
        </p:nvPicPr>
        <p:blipFill rotWithShape="1">
          <a:blip r:embed="rId3">
            <a:alphaModFix/>
          </a:blip>
          <a:srcRect b="0" l="0" r="0" t="0"/>
          <a:stretch/>
        </p:blipFill>
        <p:spPr>
          <a:xfrm>
            <a:off x="1113900" y="907800"/>
            <a:ext cx="7264950" cy="4018350"/>
          </a:xfrm>
          <a:prstGeom prst="rect">
            <a:avLst/>
          </a:prstGeom>
          <a:blipFill rotWithShape="1">
            <a:blip r:embed="rId4">
              <a:alphaModFix/>
            </a:blip>
            <a:tile algn="tl" flip="none" tx="0" sx="100000" ty="0" sy="100000"/>
          </a:blipFill>
          <a:ln cap="flat" cmpd="sng" w="9525">
            <a:solidFill>
              <a:srgbClr val="A2C816"/>
            </a:solidFill>
            <a:prstDash val="solid"/>
            <a:miter lim="800000"/>
            <a:headEnd len="sm" w="sm" type="none"/>
            <a:tailEnd len="sm" w="sm" type="none"/>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9"/>
          <p:cNvSpPr txBox="1"/>
          <p:nvPr>
            <p:ph type="title"/>
          </p:nvPr>
        </p:nvSpPr>
        <p:spPr>
          <a:xfrm>
            <a:off x="311700" y="103325"/>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Wireless Fidelity (Wi-Fi)</a:t>
            </a:r>
            <a:endParaRPr>
              <a:solidFill>
                <a:srgbClr val="DF308E"/>
              </a:solidFill>
            </a:endParaRPr>
          </a:p>
        </p:txBody>
      </p:sp>
      <p:sp>
        <p:nvSpPr>
          <p:cNvPr id="685" name="Google Shape;685;p109"/>
          <p:cNvSpPr txBox="1"/>
          <p:nvPr>
            <p:ph idx="1" type="body"/>
          </p:nvPr>
        </p:nvSpPr>
        <p:spPr>
          <a:xfrm>
            <a:off x="149500" y="758550"/>
            <a:ext cx="8829000" cy="425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Basic concept is same as Walkie talkies.</a:t>
            </a:r>
            <a:endParaRPr/>
          </a:p>
          <a:p>
            <a:pPr indent="0" lvl="0" marL="0" rtl="0" algn="l">
              <a:spcBef>
                <a:spcPts val="1200"/>
              </a:spcBef>
              <a:spcAft>
                <a:spcPts val="0"/>
              </a:spcAft>
              <a:buNone/>
            </a:pPr>
            <a:r>
              <a:rPr lang="en"/>
              <a:t>A Wi-Fi hotspot is created by installing an access point to an internet connection.</a:t>
            </a:r>
            <a:endParaRPr/>
          </a:p>
          <a:p>
            <a:pPr indent="0" lvl="0" marL="0" rtl="0" algn="l">
              <a:spcBef>
                <a:spcPts val="1200"/>
              </a:spcBef>
              <a:spcAft>
                <a:spcPts val="0"/>
              </a:spcAft>
              <a:buNone/>
            </a:pPr>
            <a:r>
              <a:rPr lang="en"/>
              <a:t>An access point acts as a base station. </a:t>
            </a:r>
            <a:endParaRPr/>
          </a:p>
          <a:p>
            <a:pPr indent="0" lvl="0" marL="0" rtl="0" algn="l">
              <a:spcBef>
                <a:spcPts val="1200"/>
              </a:spcBef>
              <a:spcAft>
                <a:spcPts val="0"/>
              </a:spcAft>
              <a:buNone/>
            </a:pPr>
            <a:r>
              <a:rPr lang="en"/>
              <a:t>When Wi-Fi enabled device encounters a hotspot the device can then connect to that network wirelessly.</a:t>
            </a:r>
            <a:endParaRPr/>
          </a:p>
          <a:p>
            <a:pPr indent="0" lvl="0" marL="0" rtl="0" algn="l">
              <a:spcBef>
                <a:spcPts val="1200"/>
              </a:spcBef>
              <a:spcAft>
                <a:spcPts val="0"/>
              </a:spcAft>
              <a:buNone/>
            </a:pPr>
            <a:r>
              <a:rPr lang="en"/>
              <a:t>A single access point can support up to 30 users and can function within a range of 100 – 150 feet indoors and up to 300 feet outdoors.</a:t>
            </a:r>
            <a:endParaRPr/>
          </a:p>
          <a:p>
            <a:pPr indent="0" lvl="0" marL="0" rtl="0" algn="l">
              <a:spcBef>
                <a:spcPts val="1200"/>
              </a:spcBef>
              <a:spcAft>
                <a:spcPts val="1200"/>
              </a:spcAft>
              <a:buNone/>
            </a:pPr>
            <a:r>
              <a:rPr lang="en"/>
              <a:t>Many access points can be connected to each other via Ethernet cables to create a single large network.</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descr="DG_homeSOHO" id="690" name="Google Shape;690;p110"/>
          <p:cNvPicPr preferRelativeResize="0"/>
          <p:nvPr/>
        </p:nvPicPr>
        <p:blipFill rotWithShape="1">
          <a:blip r:embed="rId3">
            <a:alphaModFix/>
          </a:blip>
          <a:srcRect b="0" l="0" r="0" t="0"/>
          <a:stretch/>
        </p:blipFill>
        <p:spPr>
          <a:xfrm>
            <a:off x="987600" y="0"/>
            <a:ext cx="6134400" cy="5143500"/>
          </a:xfrm>
          <a:prstGeom prst="rect">
            <a:avLst/>
          </a:prstGeom>
          <a:noFill/>
          <a:ln cap="flat" cmpd="sng" w="9525">
            <a:solidFill>
              <a:srgbClr val="A2C816"/>
            </a:solidFill>
            <a:prstDash val="solid"/>
            <a:round/>
            <a:headEnd len="sm" w="sm" type="none"/>
            <a:tailEnd len="sm" w="sm" type="none"/>
          </a:ln>
        </p:spPr>
      </p:pic>
      <p:sp>
        <p:nvSpPr>
          <p:cNvPr id="691" name="Google Shape;691;p110"/>
          <p:cNvSpPr txBox="1"/>
          <p:nvPr>
            <p:ph type="title"/>
          </p:nvPr>
        </p:nvSpPr>
        <p:spPr>
          <a:xfrm>
            <a:off x="5241900" y="0"/>
            <a:ext cx="39021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DF308E"/>
                </a:solidFill>
              </a:rPr>
              <a:t>Whole house connectivity</a:t>
            </a:r>
            <a:endParaRPr>
              <a:solidFill>
                <a:srgbClr val="DF308E"/>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descr="DG_hotspot" id="696" name="Google Shape;696;p111"/>
          <p:cNvPicPr preferRelativeResize="0"/>
          <p:nvPr/>
        </p:nvPicPr>
        <p:blipFill rotWithShape="1">
          <a:blip r:embed="rId3">
            <a:alphaModFix/>
          </a:blip>
          <a:srcRect b="0" l="0" r="0" t="0"/>
          <a:stretch/>
        </p:blipFill>
        <p:spPr>
          <a:xfrm>
            <a:off x="1022050" y="30700"/>
            <a:ext cx="6199751" cy="5112799"/>
          </a:xfrm>
          <a:prstGeom prst="rect">
            <a:avLst/>
          </a:prstGeom>
          <a:noFill/>
          <a:ln cap="flat" cmpd="sng" w="9525">
            <a:solidFill>
              <a:srgbClr val="A2C816"/>
            </a:solidFill>
            <a:prstDash val="solid"/>
            <a:miter lim="800000"/>
            <a:headEnd len="sm" w="sm" type="none"/>
            <a:tailEnd len="sm" w="sm" type="none"/>
          </a:ln>
        </p:spPr>
      </p:pic>
      <p:sp>
        <p:nvSpPr>
          <p:cNvPr id="697" name="Google Shape;697;p111"/>
          <p:cNvSpPr txBox="1"/>
          <p:nvPr>
            <p:ph type="title"/>
          </p:nvPr>
        </p:nvSpPr>
        <p:spPr>
          <a:xfrm>
            <a:off x="5363700" y="0"/>
            <a:ext cx="37803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Public place connectivity</a:t>
            </a:r>
            <a:endParaRPr>
              <a:solidFill>
                <a:srgbClr val="DF308E"/>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Advantages</a:t>
            </a:r>
            <a:endParaRPr>
              <a:solidFill>
                <a:srgbClr val="DF308E"/>
              </a:solidFill>
            </a:endParaRPr>
          </a:p>
        </p:txBody>
      </p:sp>
      <p:sp>
        <p:nvSpPr>
          <p:cNvPr id="703" name="Google Shape;703;p112"/>
          <p:cNvSpPr txBox="1"/>
          <p:nvPr>
            <p:ph idx="1" type="body"/>
          </p:nvPr>
        </p:nvSpPr>
        <p:spPr>
          <a:xfrm>
            <a:off x="620225" y="1468825"/>
            <a:ext cx="8128500" cy="3491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Mobility</a:t>
            </a:r>
            <a:endParaRPr sz="2000"/>
          </a:p>
          <a:p>
            <a:pPr indent="-355600" lvl="0" marL="457200" rtl="0" algn="l">
              <a:spcBef>
                <a:spcPts val="0"/>
              </a:spcBef>
              <a:spcAft>
                <a:spcPts val="0"/>
              </a:spcAft>
              <a:buSzPts val="2000"/>
              <a:buAutoNum type="arabicPeriod"/>
            </a:pPr>
            <a:r>
              <a:rPr lang="en" sz="2000"/>
              <a:t> Ease of Installation</a:t>
            </a:r>
            <a:endParaRPr sz="2000"/>
          </a:p>
          <a:p>
            <a:pPr indent="-355600" lvl="0" marL="457200" rtl="0" algn="l">
              <a:spcBef>
                <a:spcPts val="0"/>
              </a:spcBef>
              <a:spcAft>
                <a:spcPts val="0"/>
              </a:spcAft>
              <a:buSzPts val="2000"/>
              <a:buAutoNum type="arabicPeriod"/>
            </a:pPr>
            <a:r>
              <a:rPr lang="en" sz="2000"/>
              <a:t> Flexibility</a:t>
            </a:r>
            <a:endParaRPr sz="2000"/>
          </a:p>
          <a:p>
            <a:pPr indent="-355600" lvl="0" marL="457200" rtl="0" algn="l">
              <a:spcBef>
                <a:spcPts val="0"/>
              </a:spcBef>
              <a:spcAft>
                <a:spcPts val="0"/>
              </a:spcAft>
              <a:buSzPts val="2000"/>
              <a:buAutoNum type="arabicPeriod"/>
            </a:pPr>
            <a:r>
              <a:rPr lang="en" sz="2000"/>
              <a:t> Cost</a:t>
            </a:r>
            <a:endParaRPr sz="2000"/>
          </a:p>
          <a:p>
            <a:pPr indent="-355600" lvl="0" marL="457200" rtl="0" algn="l">
              <a:spcBef>
                <a:spcPts val="0"/>
              </a:spcBef>
              <a:spcAft>
                <a:spcPts val="0"/>
              </a:spcAft>
              <a:buSzPts val="2000"/>
              <a:buAutoNum type="arabicPeriod"/>
            </a:pPr>
            <a:r>
              <a:rPr lang="en" sz="2000"/>
              <a:t> Reliability</a:t>
            </a:r>
            <a:endParaRPr sz="2000"/>
          </a:p>
          <a:p>
            <a:pPr indent="-355600" lvl="0" marL="457200" rtl="0" algn="l">
              <a:spcBef>
                <a:spcPts val="0"/>
              </a:spcBef>
              <a:spcAft>
                <a:spcPts val="0"/>
              </a:spcAft>
              <a:buSzPts val="2000"/>
              <a:buAutoNum type="arabicPeriod"/>
            </a:pPr>
            <a:r>
              <a:rPr lang="en" sz="2000"/>
              <a:t> Security</a:t>
            </a:r>
            <a:endParaRPr sz="2000"/>
          </a:p>
          <a:p>
            <a:pPr indent="-355600" lvl="0" marL="457200" rtl="0" algn="l">
              <a:spcBef>
                <a:spcPts val="0"/>
              </a:spcBef>
              <a:spcAft>
                <a:spcPts val="0"/>
              </a:spcAft>
              <a:buSzPts val="2000"/>
              <a:buAutoNum type="arabicPeriod"/>
            </a:pPr>
            <a:r>
              <a:rPr lang="en" sz="2000"/>
              <a:t> Use unlicensed part of the radio spectrum</a:t>
            </a:r>
            <a:endParaRPr sz="2000"/>
          </a:p>
          <a:p>
            <a:pPr indent="-355600" lvl="0" marL="457200" rtl="0" algn="l">
              <a:spcBef>
                <a:spcPts val="0"/>
              </a:spcBef>
              <a:spcAft>
                <a:spcPts val="0"/>
              </a:spcAft>
              <a:buSzPts val="2000"/>
              <a:buAutoNum type="arabicPeriod"/>
            </a:pPr>
            <a:r>
              <a:rPr lang="en" sz="2000"/>
              <a:t> Roaming</a:t>
            </a:r>
            <a:endParaRPr sz="2000"/>
          </a:p>
          <a:p>
            <a:pPr indent="-355600" lvl="0" marL="457200" rtl="0" algn="l">
              <a:spcBef>
                <a:spcPts val="0"/>
              </a:spcBef>
              <a:spcAft>
                <a:spcPts val="0"/>
              </a:spcAft>
              <a:buSzPts val="2000"/>
              <a:buAutoNum type="arabicPeriod"/>
            </a:pPr>
            <a:r>
              <a:rPr lang="en" sz="2000"/>
              <a:t> Speed</a:t>
            </a:r>
            <a:endParaRPr sz="2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Protocols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4"/>
          <p:cNvSpPr txBox="1"/>
          <p:nvPr>
            <p:ph type="title"/>
          </p:nvPr>
        </p:nvSpPr>
        <p:spPr>
          <a:xfrm>
            <a:off x="311700" y="3151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DF308E"/>
                </a:solidFill>
              </a:rPr>
              <a:t>Protocols</a:t>
            </a:r>
            <a:endParaRPr>
              <a:solidFill>
                <a:srgbClr val="DF308E"/>
              </a:solidFill>
            </a:endParaRPr>
          </a:p>
        </p:txBody>
      </p:sp>
      <p:sp>
        <p:nvSpPr>
          <p:cNvPr id="714" name="Google Shape;714;p114"/>
          <p:cNvSpPr txBox="1"/>
          <p:nvPr>
            <p:ph idx="1" type="body"/>
          </p:nvPr>
        </p:nvSpPr>
        <p:spPr>
          <a:xfrm>
            <a:off x="311700" y="1468825"/>
            <a:ext cx="8520600" cy="3445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400"/>
              <a:t>Protocols define </a:t>
            </a:r>
            <a:endParaRPr sz="2400"/>
          </a:p>
          <a:p>
            <a:pPr indent="-381000" lvl="0" marL="1371600" rtl="0" algn="l">
              <a:spcBef>
                <a:spcPts val="1200"/>
              </a:spcBef>
              <a:spcAft>
                <a:spcPts val="0"/>
              </a:spcAft>
              <a:buSzPts val="2400"/>
              <a:buAutoNum type="arabicPeriod"/>
            </a:pPr>
            <a:r>
              <a:rPr lang="en" sz="2400"/>
              <a:t>format, </a:t>
            </a:r>
            <a:endParaRPr sz="2400"/>
          </a:p>
          <a:p>
            <a:pPr indent="-381000" lvl="0" marL="1371600" rtl="0" algn="l">
              <a:spcBef>
                <a:spcPts val="0"/>
              </a:spcBef>
              <a:spcAft>
                <a:spcPts val="0"/>
              </a:spcAft>
              <a:buSzPts val="2400"/>
              <a:buAutoNum type="arabicPeriod"/>
            </a:pPr>
            <a:r>
              <a:rPr lang="en" sz="2400"/>
              <a:t>order of messages sent and received among network entities, </a:t>
            </a:r>
            <a:endParaRPr sz="2400"/>
          </a:p>
          <a:p>
            <a:pPr indent="-381000" lvl="0" marL="1371600" rtl="0" algn="l">
              <a:spcBef>
                <a:spcPts val="0"/>
              </a:spcBef>
              <a:spcAft>
                <a:spcPts val="0"/>
              </a:spcAft>
              <a:buSzPts val="2400"/>
              <a:buAutoNum type="arabicPeriod"/>
            </a:pPr>
            <a:r>
              <a:rPr lang="en" sz="2400"/>
              <a:t>actions taken on message transmission, receipt </a:t>
            </a:r>
            <a:endParaRPr sz="2400"/>
          </a:p>
          <a:p>
            <a:pPr indent="0" lvl="0" marL="0" rtl="0" algn="l">
              <a:spcBef>
                <a:spcPts val="1200"/>
              </a:spcBef>
              <a:spcAft>
                <a:spcPts val="1200"/>
              </a:spcAft>
              <a:buNone/>
            </a:pPr>
            <a:r>
              <a:rPr lang="en" sz="2400"/>
              <a:t>All communication activity over the Internet are governed by protocols.</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